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90" r:id="rId8"/>
    <p:sldId id="262" r:id="rId9"/>
    <p:sldId id="271" r:id="rId10"/>
    <p:sldId id="270" r:id="rId11"/>
    <p:sldId id="289" r:id="rId12"/>
    <p:sldId id="294" r:id="rId13"/>
    <p:sldId id="295" r:id="rId14"/>
    <p:sldId id="296" r:id="rId15"/>
    <p:sldId id="297" r:id="rId16"/>
    <p:sldId id="298" r:id="rId17"/>
    <p:sldId id="263" r:id="rId18"/>
    <p:sldId id="264" r:id="rId19"/>
    <p:sldId id="291" r:id="rId20"/>
    <p:sldId id="265" r:id="rId21"/>
    <p:sldId id="266" r:id="rId22"/>
    <p:sldId id="267" r:id="rId23"/>
    <p:sldId id="268" r:id="rId24"/>
    <p:sldId id="269" r:id="rId25"/>
    <p:sldId id="273" r:id="rId26"/>
    <p:sldId id="274" r:id="rId27"/>
    <p:sldId id="275" r:id="rId28"/>
    <p:sldId id="276" r:id="rId29"/>
    <p:sldId id="279" r:id="rId30"/>
    <p:sldId id="287" r:id="rId31"/>
    <p:sldId id="280" r:id="rId32"/>
    <p:sldId id="282" r:id="rId33"/>
    <p:sldId id="292" r:id="rId34"/>
    <p:sldId id="288" r:id="rId35"/>
    <p:sldId id="278" r:id="rId36"/>
    <p:sldId id="283" r:id="rId37"/>
    <p:sldId id="286" r:id="rId38"/>
    <p:sldId id="284" r:id="rId39"/>
    <p:sldId id="285" r:id="rId4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617"/>
    <a:srgbClr val="F6E7C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797" autoAdjust="0"/>
    <p:restoredTop sz="84005" autoAdjust="0"/>
  </p:normalViewPr>
  <p:slideViewPr>
    <p:cSldViewPr snapToGrid="0">
      <p:cViewPr varScale="1">
        <p:scale>
          <a:sx n="91" d="100"/>
          <a:sy n="91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904FD5-2B07-4CD7-B2D4-B4A5C4D1A549}" type="datetimeFigureOut">
              <a:rPr lang="en-US" smtClean="0"/>
              <a:pPr/>
              <a:t>2/27/2008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8E1F8-5E04-46C8-9D04-1615C0A65A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2ACF7373-E83F-4B7E-AD79-D9B6F9F99D14}" type="datetimeFigureOut">
              <a:rPr lang="en-US" smtClean="0"/>
              <a:pPr/>
              <a:t>2/27/2008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2830" tIns="46415" rIns="92830" bIns="4641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E23CF325-C4FF-421C-9C2F-E3DBB33F19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CF325-C4FF-421C-9C2F-E3DBB33F19C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traditional codebook is targeted for human-reading and is mainly restricted to variable/category information (like available in statistical packages like SAS).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MS-Word can read a paragraph, this is machine-readable. But it cannot understand the purpose of a specific paragraph, this would me machine-actionable.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Machine-actionable processing means that information items cannot only be read but "understood" by a program. For example the program knows that a information item is a variable label, an abstract for a study etc.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machine-actionable metadata structure enables various processing of the metadata to combine metadata parts in various combinations: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codebook, web-based information system, web service for a variable bank etc.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CF325-C4FF-421C-9C2F-E3DBB33F19C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History of DDI after "XML based"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First work since 1995, first public release 2000 as data archive-centric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version. Now version 3.0 available as candidate draft, planned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publication in June.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CF325-C4FF-421C-9C2F-E3DBB33F19C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 URN can be generated based on this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complex structure. By using URN's internally of DDI instances and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between DDI instances items can be referenced beyond the hierarchical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structure of XML. This way a DDI instance is prepared to live in a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global metadata structure.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CF325-C4FF-421C-9C2F-E3DBB33F19C1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identification sections in the XML fragments can cause some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questions: why does the identification a complex structure?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Here it can be mentioned that an URN can be generated based on this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complex structure. By using URN's internally of DDI instances and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between DDI instances items can be referenced beyond the hierarchical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structure of XML. This way a DDI instance is prepared to live in a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global metadata structure.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CF325-C4FF-421C-9C2F-E3DBB33F19C1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One event can trigger actions in multiple output streams as shown here. An output stream can be understood as a buffer which is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written asynchronously to a file.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CF325-C4FF-421C-9C2F-E3DBB33F19C1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21920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2514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6764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2008 March 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356350"/>
            <a:ext cx="4343400" cy="365125"/>
          </a:xfrm>
          <a:prstGeom prst="rect">
            <a:avLst/>
          </a:prstGeom>
        </p:spPr>
        <p:txBody>
          <a:bodyPr/>
          <a:lstStyle>
            <a:lvl1pPr algn="ctr">
              <a:defRPr sz="1200" baseline="0"/>
            </a:lvl1pPr>
          </a:lstStyle>
          <a:p>
            <a:r>
              <a:rPr lang="en-US" dirty="0" smtClean="0"/>
              <a:t>SGF Paper 137-2008, Larry Hoyle and Joachim Wackerow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1828800" cy="365125"/>
          </a:xfrm>
          <a:prstGeom prst="rect">
            <a:avLst/>
          </a:prstGeom>
        </p:spPr>
        <p:txBody>
          <a:bodyPr/>
          <a:lstStyle/>
          <a:p>
            <a:fld id="{6DD83EEE-1B77-4B8D-A264-3FF369F32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676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356350"/>
            <a:ext cx="4343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SGF Paper 137-2008, Hoyle and Wackerow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1828800" cy="365125"/>
          </a:xfrm>
          <a:prstGeom prst="rect">
            <a:avLst/>
          </a:prstGeom>
        </p:spPr>
        <p:txBody>
          <a:bodyPr/>
          <a:lstStyle/>
          <a:p>
            <a:fld id="{6DD83EEE-1B77-4B8D-A264-3FF369F32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676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356350"/>
            <a:ext cx="4343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SGF Paper 137-2008, Hoyle and Wackerow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1828800" cy="365125"/>
          </a:xfrm>
          <a:prstGeom prst="rect">
            <a:avLst/>
          </a:prstGeom>
        </p:spPr>
        <p:txBody>
          <a:bodyPr/>
          <a:lstStyle/>
          <a:p>
            <a:fld id="{6DD83EEE-1B77-4B8D-A264-3FF369F32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356350"/>
            <a:ext cx="4343400" cy="365125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en-US" dirty="0" smtClean="0"/>
              <a:t>SGF Paper 137-2008, Larry Hoyle and Joachim Wackerow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1828800" cy="365125"/>
          </a:xfrm>
          <a:prstGeom prst="rect">
            <a:avLst/>
          </a:prstGeom>
        </p:spPr>
        <p:txBody>
          <a:bodyPr/>
          <a:lstStyle/>
          <a:p>
            <a:fld id="{6DD83EEE-1B77-4B8D-A264-3FF369F322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324600"/>
            <a:ext cx="16764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2008 March 19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676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356350"/>
            <a:ext cx="4343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SGF Paper 137-2008, Hoyle and Wackerow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1828800" cy="365125"/>
          </a:xfrm>
          <a:prstGeom prst="rect">
            <a:avLst/>
          </a:prstGeom>
        </p:spPr>
        <p:txBody>
          <a:bodyPr/>
          <a:lstStyle/>
          <a:p>
            <a:fld id="{6DD83EEE-1B77-4B8D-A264-3FF369F32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6764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2008 March 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38400" y="6356350"/>
            <a:ext cx="4343400" cy="365125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en-US" dirty="0" smtClean="0"/>
              <a:t>SGF Paper 137-2008, Larry Hoyle and Joachim Wackerow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1828800" cy="365125"/>
          </a:xfrm>
          <a:prstGeom prst="rect">
            <a:avLst/>
          </a:prstGeom>
        </p:spPr>
        <p:txBody>
          <a:bodyPr/>
          <a:lstStyle/>
          <a:p>
            <a:fld id="{6DD83EEE-1B77-4B8D-A264-3FF369F32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676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438400" y="6356350"/>
            <a:ext cx="4343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SGF Paper 137-2008, Hoyle and Wackerow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1828800" cy="365125"/>
          </a:xfrm>
          <a:prstGeom prst="rect">
            <a:avLst/>
          </a:prstGeom>
        </p:spPr>
        <p:txBody>
          <a:bodyPr/>
          <a:lstStyle/>
          <a:p>
            <a:fld id="{6DD83EEE-1B77-4B8D-A264-3FF369F32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6764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2008 March 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38400" y="6356350"/>
            <a:ext cx="4343400" cy="365125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en-US" dirty="0" smtClean="0"/>
              <a:t>SGF Paper 137-2008, Larry Hoyle and Joachim Wackerow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1828800" cy="365125"/>
          </a:xfrm>
          <a:prstGeom prst="rect">
            <a:avLst/>
          </a:prstGeom>
        </p:spPr>
        <p:txBody>
          <a:bodyPr/>
          <a:lstStyle/>
          <a:p>
            <a:fld id="{6DD83EEE-1B77-4B8D-A264-3FF369F32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676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438400" y="6356350"/>
            <a:ext cx="4343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SGF Paper 137-2008, Hoyle and Wackerow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1828800" cy="365125"/>
          </a:xfrm>
          <a:prstGeom prst="rect">
            <a:avLst/>
          </a:prstGeom>
        </p:spPr>
        <p:txBody>
          <a:bodyPr/>
          <a:lstStyle/>
          <a:p>
            <a:fld id="{6DD83EEE-1B77-4B8D-A264-3FF369F32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676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38400" y="6356350"/>
            <a:ext cx="4343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SGF Paper 137-2008, Hoyle and Wackerow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1828800" cy="365125"/>
          </a:xfrm>
          <a:prstGeom prst="rect">
            <a:avLst/>
          </a:prstGeom>
        </p:spPr>
        <p:txBody>
          <a:bodyPr/>
          <a:lstStyle/>
          <a:p>
            <a:fld id="{6DD83EEE-1B77-4B8D-A264-3FF369F32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676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38400" y="6356350"/>
            <a:ext cx="4343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SGF Paper 137-2008, Hoyle and Wackerow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1828800" cy="365125"/>
          </a:xfrm>
          <a:prstGeom prst="rect">
            <a:avLst/>
          </a:prstGeom>
        </p:spPr>
        <p:txBody>
          <a:bodyPr/>
          <a:lstStyle/>
          <a:p>
            <a:fld id="{6DD83EEE-1B77-4B8D-A264-3FF369F32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E7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FF7617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dialliance.org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0"/>
            <a:ext cx="8839200" cy="20034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Exporting SAS Datasets to</a:t>
            </a:r>
            <a:br>
              <a:rPr lang="en-US" dirty="0" smtClean="0"/>
            </a:br>
            <a:r>
              <a:rPr lang="en-US" dirty="0" smtClean="0"/>
              <a:t>DDI 3 XML files:</a:t>
            </a:r>
            <a:br>
              <a:rPr lang="en-US" dirty="0" smtClean="0"/>
            </a:br>
            <a:r>
              <a:rPr lang="en-US" dirty="0" smtClean="0"/>
              <a:t>Data, Metadata, and More Metadata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Larry Hoyle, </a:t>
            </a:r>
            <a:r>
              <a:rPr lang="en-US" sz="2000" dirty="0" smtClean="0"/>
              <a:t>Institute for Policy and Social Research, University of Kansas</a:t>
            </a:r>
          </a:p>
          <a:p>
            <a:pPr algn="l"/>
            <a:r>
              <a:rPr lang="en-US" dirty="0" smtClean="0"/>
              <a:t>Joachim Wackerow, </a:t>
            </a:r>
            <a:r>
              <a:rPr lang="en-US" sz="2000" dirty="0" smtClean="0"/>
              <a:t>GESIS-ZUMA </a:t>
            </a:r>
            <a:br>
              <a:rPr lang="en-US" sz="2000" dirty="0" smtClean="0"/>
            </a:br>
            <a:r>
              <a:rPr lang="en-US" sz="2000" dirty="0" smtClean="0"/>
              <a:t>(Centre for Survey Research and Methodology, </a:t>
            </a:r>
            <a:br>
              <a:rPr lang="en-US" sz="2000" dirty="0" smtClean="0"/>
            </a:br>
            <a:r>
              <a:rPr lang="en-US" sz="2000" dirty="0" smtClean="0"/>
              <a:t>German Social Science Infrastructure Services)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DDI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dirty="0" smtClean="0"/>
              <a:t>Metadata capture from planning and production to dissemination and analysis </a:t>
            </a:r>
          </a:p>
          <a:p>
            <a:pPr lvl="0"/>
            <a:r>
              <a:rPr lang="en-US" dirty="0" smtClean="0"/>
              <a:t>An underlying data model that permits the expression of the model in alternative technologies</a:t>
            </a:r>
          </a:p>
          <a:p>
            <a:pPr lvl="0"/>
            <a:r>
              <a:rPr lang="en-US" dirty="0" smtClean="0"/>
              <a:t>Coverage of more of the data life cycle, with an emphasis on data collection</a:t>
            </a:r>
          </a:p>
          <a:p>
            <a:pPr lvl="0"/>
            <a:r>
              <a:rPr lang="en-US" dirty="0" smtClean="0"/>
              <a:t>Modular design</a:t>
            </a:r>
          </a:p>
          <a:p>
            <a:pPr lvl="0"/>
            <a:r>
              <a:rPr lang="en-US" dirty="0" smtClean="0"/>
              <a:t>Enhanced support for multiple languages</a:t>
            </a:r>
          </a:p>
          <a:p>
            <a:pPr lvl="0"/>
            <a:r>
              <a:rPr lang="en-US" dirty="0" smtClean="0"/>
              <a:t>Support for variable comparison and harmonization</a:t>
            </a:r>
          </a:p>
          <a:p>
            <a:pPr lvl="0"/>
            <a:r>
              <a:rPr lang="en-US" dirty="0" smtClean="0"/>
              <a:t>Structured mechanisms for identification and versioning that enable the creation of registries like question banks</a:t>
            </a:r>
          </a:p>
          <a:p>
            <a:pPr lvl="0"/>
            <a:r>
              <a:rPr lang="en-US" dirty="0" smtClean="0"/>
              <a:t>Core HTML for formatting of unstructured text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DDI Features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Elimination of redundancies through a new grouping model and an extensive set of reusable elements</a:t>
            </a:r>
          </a:p>
          <a:p>
            <a:pPr lvl="0"/>
            <a:r>
              <a:rPr lang="en-US" dirty="0" smtClean="0"/>
              <a:t>Grouping of study series for longitudinal and comparative research </a:t>
            </a:r>
          </a:p>
          <a:p>
            <a:pPr lvl="0"/>
            <a:r>
              <a:rPr lang="en-US" dirty="0" smtClean="0"/>
              <a:t>Capturing comparative information for the creation of harmonized data  </a:t>
            </a:r>
          </a:p>
          <a:p>
            <a:pPr lvl="0"/>
            <a:r>
              <a:rPr lang="en-US" dirty="0" smtClean="0"/>
              <a:t>ISO/IEC 11179 compliant data registries such as question, variable, and concept banks </a:t>
            </a:r>
          </a:p>
          <a:p>
            <a:pPr lvl="0"/>
            <a:r>
              <a:rPr lang="en-US" dirty="0" smtClean="0"/>
              <a:t>Capability to create "DDI profiles" for specific uses</a:t>
            </a:r>
          </a:p>
          <a:p>
            <a:pPr lvl="0"/>
            <a:r>
              <a:rPr lang="en-US" dirty="0" smtClean="0"/>
              <a:t>Mechanism to carry data inline</a:t>
            </a:r>
          </a:p>
          <a:p>
            <a:pPr lvl="0"/>
            <a:r>
              <a:rPr lang="en-US" dirty="0" smtClean="0"/>
              <a:t>Alignment with other metadata standards, including Dublin Core (cross-domain information resource description), SDMX (time-series data), ISO/IEC 11179 (metadata registry), and FGDC and ISO 19115 (geographic standards)</a:t>
            </a:r>
          </a:p>
          <a:p>
            <a:pPr lvl="0"/>
            <a:r>
              <a:rPr lang="en-US" dirty="0" smtClean="0"/>
              <a:t>Extensibility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/>
          <a:srcRect l="4208" t="36251" r="46836" b="18206"/>
          <a:stretch>
            <a:fillRect/>
          </a:stretch>
        </p:blipFill>
        <p:spPr bwMode="auto">
          <a:xfrm>
            <a:off x="0" y="3741683"/>
            <a:ext cx="3712040" cy="2582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8538" y="189187"/>
            <a:ext cx="4025462" cy="990600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/>
              <a:t>Central DDI Modules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2249" t="26883" r="12277" b="23059"/>
          <a:stretch>
            <a:fillRect/>
          </a:stretch>
        </p:blipFill>
        <p:spPr bwMode="auto">
          <a:xfrm>
            <a:off x="0" y="578069"/>
            <a:ext cx="5286703" cy="2504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/>
          <a:srcRect l="4306" t="29577" r="13190" b="36135"/>
          <a:stretch>
            <a:fillRect/>
          </a:stretch>
        </p:blipFill>
        <p:spPr bwMode="auto">
          <a:xfrm>
            <a:off x="3480150" y="4477407"/>
            <a:ext cx="5663850" cy="1760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/>
          <a:srcRect l="4303" t="30047" r="26696" b="25404"/>
          <a:stretch>
            <a:fillRect/>
          </a:stretch>
        </p:blipFill>
        <p:spPr bwMode="auto">
          <a:xfrm>
            <a:off x="5002924" y="2775199"/>
            <a:ext cx="4141076" cy="1999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Straight Arrow Connector 10"/>
          <p:cNvCxnSpPr/>
          <p:nvPr/>
        </p:nvCxnSpPr>
        <p:spPr>
          <a:xfrm>
            <a:off x="4319750" y="3153104"/>
            <a:ext cx="819809" cy="46245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H="1">
            <a:off x="3657605" y="3531479"/>
            <a:ext cx="1545017" cy="74622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>
            <a:off x="2837794" y="3216164"/>
            <a:ext cx="914401" cy="76725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4303" t="30047" r="26696" b="25404"/>
          <a:stretch>
            <a:fillRect/>
          </a:stretch>
        </p:blipFill>
        <p:spPr bwMode="auto">
          <a:xfrm>
            <a:off x="5002925" y="2575502"/>
            <a:ext cx="4141076" cy="1999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4295" t="31973" r="46868" b="22353"/>
          <a:stretch>
            <a:fillRect/>
          </a:stretch>
        </p:blipFill>
        <p:spPr bwMode="auto">
          <a:xfrm>
            <a:off x="0" y="3342289"/>
            <a:ext cx="3673825" cy="2569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4197" t="31580" r="13103" b="34132"/>
          <a:stretch>
            <a:fillRect/>
          </a:stretch>
        </p:blipFill>
        <p:spPr bwMode="auto">
          <a:xfrm>
            <a:off x="3447394" y="4333423"/>
            <a:ext cx="5696606" cy="1766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8538" y="0"/>
            <a:ext cx="4025462" cy="990600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/>
              <a:t>Study Unit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 l="2249" t="26883" r="12277" b="23059"/>
          <a:stretch>
            <a:fillRect/>
          </a:stretch>
        </p:blipFill>
        <p:spPr bwMode="auto">
          <a:xfrm>
            <a:off x="0" y="683172"/>
            <a:ext cx="8742271" cy="4141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4295" t="31973" r="46868" b="22353"/>
          <a:stretch>
            <a:fillRect/>
          </a:stretch>
        </p:blipFill>
        <p:spPr bwMode="auto">
          <a:xfrm>
            <a:off x="0" y="3342289"/>
            <a:ext cx="3673825" cy="2569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4197" t="31580" r="13103" b="34132"/>
          <a:stretch>
            <a:fillRect/>
          </a:stretch>
        </p:blipFill>
        <p:spPr bwMode="auto">
          <a:xfrm>
            <a:off x="3447394" y="4333423"/>
            <a:ext cx="5696606" cy="1766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8538" y="-1"/>
            <a:ext cx="4025462" cy="1555531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/>
              <a:t>Data Collection</a:t>
            </a:r>
            <a:br>
              <a:rPr lang="en-US" sz="3200" dirty="0" smtClean="0"/>
            </a:br>
            <a:r>
              <a:rPr lang="en-US" sz="3200" dirty="0" smtClean="0"/>
              <a:t>Module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249" t="26883" r="12277" b="23059"/>
          <a:stretch>
            <a:fillRect/>
          </a:stretch>
        </p:blipFill>
        <p:spPr bwMode="auto">
          <a:xfrm>
            <a:off x="0" y="683172"/>
            <a:ext cx="5286703" cy="2504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5"/>
          <a:srcRect l="4303" t="30047" r="26696" b="25404"/>
          <a:stretch>
            <a:fillRect/>
          </a:stretch>
        </p:blipFill>
        <p:spPr bwMode="auto">
          <a:xfrm>
            <a:off x="153477" y="1439916"/>
            <a:ext cx="8990523" cy="4340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4295" t="31973" r="46868" b="22353"/>
          <a:stretch>
            <a:fillRect/>
          </a:stretch>
        </p:blipFill>
        <p:spPr bwMode="auto">
          <a:xfrm>
            <a:off x="0" y="3342289"/>
            <a:ext cx="3673825" cy="2569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8538" y="0"/>
            <a:ext cx="4025462" cy="990600"/>
          </a:xfrm>
        </p:spPr>
        <p:txBody>
          <a:bodyPr>
            <a:normAutofit fontScale="90000"/>
          </a:bodyPr>
          <a:lstStyle/>
          <a:p>
            <a:pPr algn="r"/>
            <a:r>
              <a:rPr lang="en-US" sz="3200" dirty="0" smtClean="0"/>
              <a:t>Logical Product</a:t>
            </a:r>
            <a:br>
              <a:rPr lang="en-US" sz="3200" dirty="0" smtClean="0"/>
            </a:br>
            <a:r>
              <a:rPr lang="en-US" sz="3200" dirty="0" smtClean="0"/>
              <a:t> Module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249" t="26883" r="12277" b="23059"/>
          <a:stretch>
            <a:fillRect/>
          </a:stretch>
        </p:blipFill>
        <p:spPr bwMode="auto">
          <a:xfrm>
            <a:off x="0" y="683172"/>
            <a:ext cx="5286703" cy="2504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689" t="33628" r="22439" b="21621"/>
          <a:stretch>
            <a:fillRect/>
          </a:stretch>
        </p:blipFill>
        <p:spPr bwMode="auto">
          <a:xfrm>
            <a:off x="5013435" y="2585547"/>
            <a:ext cx="3962399" cy="1915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 l="4207" t="32605" r="36413" b="15227"/>
          <a:stretch>
            <a:fillRect/>
          </a:stretch>
        </p:blipFill>
        <p:spPr bwMode="auto">
          <a:xfrm>
            <a:off x="1030014" y="996301"/>
            <a:ext cx="8113986" cy="533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4197" t="31580" r="13103" b="34132"/>
          <a:stretch>
            <a:fillRect/>
          </a:stretch>
        </p:blipFill>
        <p:spPr bwMode="auto">
          <a:xfrm>
            <a:off x="3447394" y="4333423"/>
            <a:ext cx="5696606" cy="1766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8538" y="0"/>
            <a:ext cx="4025462" cy="990600"/>
          </a:xfrm>
        </p:spPr>
        <p:txBody>
          <a:bodyPr>
            <a:normAutofit fontScale="90000"/>
          </a:bodyPr>
          <a:lstStyle/>
          <a:p>
            <a:pPr algn="r"/>
            <a:r>
              <a:rPr lang="en-US" sz="3200" dirty="0" smtClean="0"/>
              <a:t>Physical Storage</a:t>
            </a:r>
            <a:br>
              <a:rPr lang="en-US" sz="3200" dirty="0" smtClean="0"/>
            </a:br>
            <a:r>
              <a:rPr lang="en-US" sz="3200" dirty="0" smtClean="0"/>
              <a:t> Module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249" t="26883" r="12277" b="23059"/>
          <a:stretch>
            <a:fillRect/>
          </a:stretch>
        </p:blipFill>
        <p:spPr bwMode="auto">
          <a:xfrm>
            <a:off x="0" y="683172"/>
            <a:ext cx="5286703" cy="2504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689" t="33628" r="22439" b="21621"/>
          <a:stretch>
            <a:fillRect/>
          </a:stretch>
        </p:blipFill>
        <p:spPr bwMode="auto">
          <a:xfrm>
            <a:off x="5013435" y="2585547"/>
            <a:ext cx="3962399" cy="1915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5"/>
          <a:srcRect l="4208" t="36251" r="46836" b="18206"/>
          <a:stretch>
            <a:fillRect/>
          </a:stretch>
        </p:blipFill>
        <p:spPr bwMode="auto">
          <a:xfrm>
            <a:off x="-1" y="840828"/>
            <a:ext cx="7881755" cy="5483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From SAS Dataset to DDI File</a:t>
            </a:r>
            <a:br>
              <a:rPr lang="en-US" dirty="0" smtClean="0"/>
            </a:br>
            <a:r>
              <a:rPr lang="en-US" dirty="0" smtClean="0"/>
              <a:t>Two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r>
              <a:rPr lang="en-US" dirty="0" smtClean="0"/>
              <a:t>Two approaches</a:t>
            </a:r>
          </a:p>
          <a:p>
            <a:pPr lvl="1"/>
            <a:r>
              <a:rPr lang="en-US" dirty="0" smtClean="0"/>
              <a:t>DATA steps and PROCS wrapped in macros</a:t>
            </a:r>
          </a:p>
          <a:p>
            <a:pPr lvl="1"/>
            <a:r>
              <a:rPr lang="en-US" dirty="0" err="1" smtClean="0"/>
              <a:t>Tagset</a:t>
            </a:r>
            <a:r>
              <a:rPr lang="en-US" dirty="0" smtClean="0"/>
              <a:t> for ODS (Output Delivery System)</a:t>
            </a:r>
          </a:p>
          <a:p>
            <a:pPr lvl="2"/>
            <a:r>
              <a:rPr lang="en-US" dirty="0" smtClean="0"/>
              <a:t>User written</a:t>
            </a:r>
          </a:p>
          <a:p>
            <a:pPr lvl="2"/>
            <a:r>
              <a:rPr lang="en-US" dirty="0" smtClean="0"/>
              <a:t>ODS with default </a:t>
            </a:r>
            <a:r>
              <a:rPr lang="en-US" dirty="0" err="1" smtClean="0"/>
              <a:t>tagset</a:t>
            </a:r>
            <a:r>
              <a:rPr lang="en-US" dirty="0" smtClean="0"/>
              <a:t> plus XSLT transformation</a:t>
            </a:r>
          </a:p>
          <a:p>
            <a:r>
              <a:rPr lang="en-US" dirty="0" smtClean="0"/>
              <a:t>Both need to gather metadata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From SAS Dataset to DDI File</a:t>
            </a:r>
            <a:br>
              <a:rPr lang="en-US" dirty="0" smtClean="0"/>
            </a:br>
            <a:r>
              <a:rPr lang="en-US" dirty="0" smtClean="0"/>
              <a:t>Gathering the Metadata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r>
              <a:rPr lang="en-US" dirty="0" smtClean="0"/>
              <a:t>A SAS dataset contains data (of course)</a:t>
            </a:r>
          </a:p>
          <a:p>
            <a:r>
              <a:rPr lang="en-US" dirty="0" smtClean="0"/>
              <a:t>It also contains a mix of technical and business metadata</a:t>
            </a:r>
          </a:p>
          <a:p>
            <a:pPr lvl="1"/>
            <a:r>
              <a:rPr lang="en-US" dirty="0" smtClean="0"/>
              <a:t>Labels: dataset and variables</a:t>
            </a:r>
          </a:p>
          <a:p>
            <a:pPr lvl="1"/>
            <a:r>
              <a:rPr lang="en-US" dirty="0" smtClean="0"/>
              <a:t>Formats: </a:t>
            </a:r>
            <a:r>
              <a:rPr lang="en-US" b="1" dirty="0" smtClean="0"/>
              <a:t>Links</a:t>
            </a:r>
            <a:r>
              <a:rPr lang="en-US" dirty="0" smtClean="0"/>
              <a:t> to native and user formats</a:t>
            </a:r>
          </a:p>
          <a:p>
            <a:pPr lvl="1"/>
            <a:r>
              <a:rPr lang="en-US" dirty="0" smtClean="0"/>
              <a:t>Integrity constraints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Join information from: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915400" cy="5257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DICTIONARY.COLUMNS</a:t>
            </a:r>
          </a:p>
          <a:p>
            <a:pPr lvl="1"/>
            <a:r>
              <a:rPr lang="en-US" sz="1600" dirty="0" smtClean="0"/>
              <a:t>Name, length, type, </a:t>
            </a:r>
            <a:r>
              <a:rPr lang="en-US" sz="1600" dirty="0" err="1" smtClean="0"/>
              <a:t>Fmtname</a:t>
            </a:r>
            <a:r>
              <a:rPr lang="en-US" sz="1600" dirty="0" smtClean="0"/>
              <a:t>, </a:t>
            </a:r>
            <a:r>
              <a:rPr lang="en-US" sz="1600" dirty="0" err="1" smtClean="0"/>
              <a:t>informat</a:t>
            </a:r>
            <a:r>
              <a:rPr lang="en-US" sz="1600" dirty="0" smtClean="0"/>
              <a:t>, precision, scale, </a:t>
            </a:r>
            <a:r>
              <a:rPr lang="en-US" sz="1600" dirty="0" err="1" smtClean="0"/>
              <a:t>sortedby</a:t>
            </a:r>
            <a:r>
              <a:rPr lang="en-US" sz="1600" dirty="0" smtClean="0"/>
              <a:t>, </a:t>
            </a:r>
            <a:r>
              <a:rPr lang="en-US" sz="1600" dirty="0" err="1" smtClean="0"/>
              <a:t>idxusage</a:t>
            </a:r>
            <a:r>
              <a:rPr lang="en-US" sz="1600" dirty="0" smtClean="0"/>
              <a:t>, </a:t>
            </a:r>
            <a:r>
              <a:rPr lang="en-US" sz="1600" dirty="0" err="1" smtClean="0"/>
              <a:t>notnull</a:t>
            </a:r>
            <a:endParaRPr lang="en-US" sz="1600" dirty="0" smtClean="0"/>
          </a:p>
          <a:p>
            <a:r>
              <a:rPr lang="en-US" sz="2000" dirty="0" smtClean="0"/>
              <a:t>PROC FORMAT,  CNTLOUT dataset</a:t>
            </a:r>
          </a:p>
          <a:p>
            <a:pPr lvl="1"/>
            <a:r>
              <a:rPr lang="en-US" sz="1600" dirty="0" smtClean="0"/>
              <a:t>Information from formats – ranges and labels</a:t>
            </a:r>
          </a:p>
          <a:p>
            <a:r>
              <a:rPr lang="en-US" sz="2000" dirty="0" smtClean="0"/>
              <a:t>Format documentation dataset (coded in program)</a:t>
            </a:r>
          </a:p>
          <a:p>
            <a:pPr lvl="1"/>
            <a:r>
              <a:rPr lang="en-US" sz="1600" dirty="0" smtClean="0"/>
              <a:t>Represents  e.g. Currency-</a:t>
            </a:r>
            <a:r>
              <a:rPr lang="en-US" sz="1600" dirty="0" err="1" smtClean="0"/>
              <a:t>euros</a:t>
            </a:r>
            <a:endParaRPr lang="en-US" sz="1600" dirty="0" smtClean="0"/>
          </a:p>
          <a:p>
            <a:pPr lvl="1"/>
            <a:r>
              <a:rPr lang="en-US" sz="1600" dirty="0" err="1" smtClean="0"/>
              <a:t>FormatDocumentation</a:t>
            </a:r>
            <a:r>
              <a:rPr lang="en-US" sz="1600" dirty="0" smtClean="0"/>
              <a:t> e.g. Writes numeric values with a leading euro symbol (E), a comma that separates every three digits, and a period that separates the decimal fraction</a:t>
            </a:r>
          </a:p>
          <a:p>
            <a:r>
              <a:rPr lang="en-US" sz="2000" dirty="0" smtClean="0"/>
              <a:t>Proc Contents</a:t>
            </a:r>
          </a:p>
          <a:p>
            <a:pPr lvl="1"/>
            <a:r>
              <a:rPr lang="en-US" sz="1600" dirty="0" smtClean="0"/>
              <a:t>Integrity constraints – type, variables, </a:t>
            </a:r>
            <a:r>
              <a:rPr lang="en-US" sz="1600" dirty="0" err="1" smtClean="0"/>
              <a:t>whereClause</a:t>
            </a:r>
            <a:r>
              <a:rPr lang="en-US" sz="1600" dirty="0" smtClean="0"/>
              <a:t>, </a:t>
            </a:r>
            <a:r>
              <a:rPr lang="en-US" sz="1600" dirty="0" err="1" smtClean="0"/>
              <a:t>ForeignReference</a:t>
            </a:r>
            <a:r>
              <a:rPr lang="en-US" sz="1600" dirty="0" smtClean="0"/>
              <a:t>, </a:t>
            </a:r>
            <a:r>
              <a:rPr lang="en-US" sz="1600" dirty="0" err="1" smtClean="0"/>
              <a:t>OnDelete</a:t>
            </a:r>
            <a:r>
              <a:rPr lang="en-US" sz="1600" dirty="0" smtClean="0"/>
              <a:t>, </a:t>
            </a:r>
            <a:r>
              <a:rPr lang="en-US" sz="1600" dirty="0" err="1" smtClean="0"/>
              <a:t>OnUpdate</a:t>
            </a:r>
            <a:endParaRPr lang="en-US" sz="1600" dirty="0" smtClean="0"/>
          </a:p>
          <a:p>
            <a:r>
              <a:rPr lang="en-US" sz="2000" dirty="0" smtClean="0"/>
              <a:t>DICTIONARY.CONSTRAINT_COLUMN_USAGE</a:t>
            </a:r>
          </a:p>
          <a:p>
            <a:pPr lvl="1"/>
            <a:r>
              <a:rPr lang="en-US" sz="1600" dirty="0" err="1" smtClean="0"/>
              <a:t>ColumnName</a:t>
            </a:r>
            <a:endParaRPr lang="en-US" sz="1600" dirty="0" smtClean="0"/>
          </a:p>
          <a:p>
            <a:r>
              <a:rPr lang="en-US" sz="2000" dirty="0" smtClean="0"/>
              <a:t>DICTIONARY.TABLES</a:t>
            </a:r>
          </a:p>
          <a:p>
            <a:pPr lvl="1"/>
            <a:r>
              <a:rPr lang="en-US" sz="1600" dirty="0" err="1" smtClean="0"/>
              <a:t>Memlabel</a:t>
            </a:r>
            <a:r>
              <a:rPr lang="en-US" sz="1600" dirty="0" smtClean="0"/>
              <a:t>, </a:t>
            </a:r>
            <a:r>
              <a:rPr lang="en-US" sz="1600" dirty="0" err="1" smtClean="0"/>
              <a:t>crdate</a:t>
            </a:r>
            <a:r>
              <a:rPr lang="en-US" sz="1600" dirty="0" smtClean="0"/>
              <a:t>, </a:t>
            </a:r>
            <a:r>
              <a:rPr lang="en-US" sz="1600" dirty="0" err="1" smtClean="0"/>
              <a:t>modate</a:t>
            </a:r>
            <a:r>
              <a:rPr lang="en-US" sz="1600" dirty="0" smtClean="0"/>
              <a:t>, </a:t>
            </a:r>
            <a:r>
              <a:rPr lang="en-US" sz="1600" dirty="0" err="1" smtClean="0"/>
              <a:t>nobs</a:t>
            </a:r>
            <a:r>
              <a:rPr lang="en-US" sz="1600" dirty="0" smtClean="0"/>
              <a:t>, </a:t>
            </a:r>
            <a:r>
              <a:rPr lang="en-US" sz="1600" dirty="0" err="1" smtClean="0"/>
              <a:t>nvar</a:t>
            </a:r>
            <a:r>
              <a:rPr lang="en-US" sz="1600" dirty="0" smtClean="0"/>
              <a:t>, </a:t>
            </a:r>
          </a:p>
          <a:p>
            <a:r>
              <a:rPr lang="en-US" sz="2000" dirty="0" smtClean="0"/>
              <a:t>The dataset</a:t>
            </a:r>
          </a:p>
          <a:p>
            <a:pPr lvl="1"/>
            <a:r>
              <a:rPr lang="en-US" sz="1600" dirty="0" smtClean="0"/>
              <a:t>data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would you do with these data</a:t>
            </a:r>
            <a:br>
              <a:rPr lang="en-US" dirty="0" smtClean="0"/>
            </a:br>
            <a:r>
              <a:rPr lang="en-US" dirty="0" smtClean="0"/>
              <a:t>if this were all you were given?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1M1            .11100029feb5211:49Joe &lt;In the know&gt;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Schmo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2M6.021e23     .21000001jan7214:01Bill Hill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3F6.02214139e23.30900008jun8505:25Donna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O'Fauna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4M6.02214149e23.40800025dec6401:23Rob "Bob" Cobb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5m6.02214159e23.50700015mar7515:15Tom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Applebaum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6f6.02214179e23.60600005jun0708:09Louise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Mac&amp;Cheese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7m6.02214209e23.70500011nov1111:11Jack Black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8F6.02214219e23.80400001jan7214:04Jill Hill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9m-3           .90300001apr9903:03Gno Avocado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SGF Paper 137-2008, Larry Hoyle and Joachim Wackerow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Labels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Dataset</a:t>
            </a:r>
          </a:p>
          <a:p>
            <a:pPr lvl="1"/>
            <a:r>
              <a:rPr lang="en-US" dirty="0" err="1" smtClean="0"/>
              <a:t>mySASdata</a:t>
            </a:r>
            <a:r>
              <a:rPr lang="en-US" dirty="0" smtClean="0"/>
              <a:t>(label='Test Data for SAS to DDI 3 program')</a:t>
            </a:r>
          </a:p>
          <a:p>
            <a:r>
              <a:rPr lang="en-US" dirty="0" smtClean="0"/>
              <a:t>Variable</a:t>
            </a:r>
          </a:p>
          <a:p>
            <a:pPr lvl="1"/>
            <a:r>
              <a:rPr lang="en-US" dirty="0" smtClean="0"/>
              <a:t>label avocado = 'Number of </a:t>
            </a:r>
            <a:r>
              <a:rPr lang="en-US" dirty="0" err="1" smtClean="0"/>
              <a:t>avacados</a:t>
            </a:r>
            <a:r>
              <a:rPr lang="en-US" dirty="0" smtClean="0"/>
              <a:t>';</a:t>
            </a:r>
          </a:p>
          <a:p>
            <a:pPr lvl="1"/>
            <a:r>
              <a:rPr lang="en-US" dirty="0" smtClean="0"/>
              <a:t> label sex = '</a:t>
            </a:r>
            <a:r>
              <a:rPr lang="en-US" dirty="0" err="1" smtClean="0"/>
              <a:t>Respondant''s</a:t>
            </a:r>
            <a:r>
              <a:rPr lang="en-US" dirty="0" smtClean="0"/>
              <a:t> Gender';</a:t>
            </a:r>
          </a:p>
          <a:p>
            <a:pPr lvl="1"/>
            <a:r>
              <a:rPr lang="en-US" dirty="0" smtClean="0"/>
              <a:t> label </a:t>
            </a:r>
            <a:r>
              <a:rPr lang="en-US" dirty="0" err="1" smtClean="0"/>
              <a:t>percentTime</a:t>
            </a:r>
            <a:r>
              <a:rPr lang="en-US" dirty="0" smtClean="0"/>
              <a:t> = 'Percent of time counting </a:t>
            </a:r>
            <a:r>
              <a:rPr lang="en-US" dirty="0" err="1" smtClean="0"/>
              <a:t>Avacados</a:t>
            </a:r>
            <a:r>
              <a:rPr lang="en-US" dirty="0" smtClean="0"/>
              <a:t>';</a:t>
            </a:r>
          </a:p>
          <a:p>
            <a:pPr lvl="1"/>
            <a:r>
              <a:rPr lang="en-US" dirty="0" smtClean="0"/>
              <a:t> label fee = 'Fee in Euros';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Formats – native SAS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format </a:t>
            </a:r>
            <a:r>
              <a:rPr lang="en-US" dirty="0" err="1" smtClean="0"/>
              <a:t>percentTime</a:t>
            </a:r>
            <a:r>
              <a:rPr lang="en-US" dirty="0" smtClean="0"/>
              <a:t> percent8.1;</a:t>
            </a:r>
          </a:p>
          <a:p>
            <a:pPr lvl="1"/>
            <a:r>
              <a:rPr lang="en-US" b="1" dirty="0" smtClean="0"/>
              <a:t>A proportion to be displayed as a percent</a:t>
            </a:r>
          </a:p>
          <a:p>
            <a:r>
              <a:rPr lang="en-US" dirty="0" smtClean="0"/>
              <a:t> format fee EUROX10.2;</a:t>
            </a:r>
          </a:p>
          <a:p>
            <a:pPr lvl="1"/>
            <a:r>
              <a:rPr lang="en-US" b="1" dirty="0" smtClean="0"/>
              <a:t>Also tells us fee is in Euros</a:t>
            </a:r>
          </a:p>
          <a:p>
            <a:r>
              <a:rPr lang="en-US" dirty="0" smtClean="0"/>
              <a:t> format DOB IS8601DA.;</a:t>
            </a:r>
          </a:p>
          <a:p>
            <a:pPr lvl="1"/>
            <a:r>
              <a:rPr lang="en-US" b="1" dirty="0" smtClean="0"/>
              <a:t>Number of days since January 1, 1960</a:t>
            </a:r>
          </a:p>
          <a:p>
            <a:r>
              <a:rPr lang="en-US" dirty="0" smtClean="0"/>
              <a:t> format TOB IS8601TM.;</a:t>
            </a:r>
          </a:p>
          <a:p>
            <a:pPr lvl="1"/>
            <a:r>
              <a:rPr lang="en-US" b="1" dirty="0" smtClean="0"/>
              <a:t>Seconds since midnight of the current day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Formats - user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3581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format avocado </a:t>
            </a:r>
            <a:r>
              <a:rPr lang="en-US" dirty="0" err="1" smtClean="0"/>
              <a:t>avocadoNumber</a:t>
            </a:r>
            <a:r>
              <a:rPr lang="en-US" dirty="0" smtClean="0"/>
              <a:t>.;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400" dirty="0" smtClean="0"/>
              <a:t> value </a:t>
            </a:r>
            <a:r>
              <a:rPr lang="en-US" sz="2400" dirty="0" err="1" smtClean="0"/>
              <a:t>avocadoNumber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	 low-&lt;0 = 'avocados owed'</a:t>
            </a:r>
          </a:p>
          <a:p>
            <a:pPr>
              <a:buNone/>
            </a:pPr>
            <a:r>
              <a:rPr lang="en-US" sz="2400" dirty="0" smtClean="0"/>
              <a:t> 	1 = '</a:t>
            </a:r>
            <a:r>
              <a:rPr lang="en-US" sz="2400" dirty="0" err="1" smtClean="0"/>
              <a:t>lonley</a:t>
            </a:r>
            <a:r>
              <a:rPr lang="en-US" sz="2400" dirty="0" smtClean="0"/>
              <a:t> avocado'</a:t>
            </a:r>
          </a:p>
          <a:p>
            <a:pPr>
              <a:buNone/>
            </a:pPr>
            <a:r>
              <a:rPr lang="en-US" sz="2400" dirty="0" smtClean="0"/>
              <a:t>  	1&lt;-6.02214149e23 = 'too few avocados'</a:t>
            </a:r>
          </a:p>
          <a:p>
            <a:pPr>
              <a:buNone/>
            </a:pPr>
            <a:r>
              <a:rPr lang="en-US" sz="2400" dirty="0" smtClean="0"/>
              <a:t>   	6.02214149e23-6.02214209e23 = </a:t>
            </a:r>
            <a:r>
              <a:rPr lang="en-US" sz="2400" b="1" dirty="0" smtClean="0"/>
              <a:t>'</a:t>
            </a:r>
            <a:r>
              <a:rPr lang="en-US" sz="2400" b="1" dirty="0" err="1" smtClean="0"/>
              <a:t>guaca</a:t>
            </a:r>
            <a:r>
              <a:rPr lang="en-US" sz="2400" b="1" dirty="0" smtClean="0"/>
              <a:t> mole</a:t>
            </a:r>
            <a:r>
              <a:rPr lang="en-US" sz="2400" dirty="0" smtClean="0"/>
              <a:t>'</a:t>
            </a:r>
          </a:p>
          <a:p>
            <a:pPr>
              <a:buNone/>
            </a:pPr>
            <a:r>
              <a:rPr lang="en-US" sz="2400" dirty="0" smtClean="0"/>
              <a:t>   	6.02214209e23&lt;-high = 'a party';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0" y="47244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(tells us someone likes a bad pun)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6248400" y="4343400"/>
            <a:ext cx="762000" cy="457200"/>
          </a:xfrm>
          <a:prstGeom prst="straightConnector1">
            <a:avLst/>
          </a:prstGeom>
          <a:ln w="50800">
            <a:solidFill>
              <a:srgbClr val="FF761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0" y="2743200"/>
            <a:ext cx="4343400" cy="2579132"/>
            <a:chOff x="0" y="2743200"/>
            <a:chExt cx="4343400" cy="2579132"/>
          </a:xfrm>
        </p:grpSpPr>
        <p:sp>
          <p:nvSpPr>
            <p:cNvPr id="8" name="TextBox 7"/>
            <p:cNvSpPr txBox="1"/>
            <p:nvPr/>
          </p:nvSpPr>
          <p:spPr>
            <a:xfrm>
              <a:off x="0" y="4953000"/>
              <a:ext cx="434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Labels ranges of data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rot="5400000" flipH="1" flipV="1">
              <a:off x="-533400" y="3581400"/>
              <a:ext cx="2133600" cy="4572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Formats – there might also be extraneous user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 value </a:t>
            </a:r>
            <a:r>
              <a:rPr lang="en-US" dirty="0" err="1" smtClean="0"/>
              <a:t>sexAll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0 = 'Young Male'</a:t>
            </a:r>
          </a:p>
          <a:p>
            <a:pPr>
              <a:buNone/>
            </a:pPr>
            <a:r>
              <a:rPr lang="en-US" dirty="0" smtClean="0"/>
              <a:t>   1 = 'Adult Male'</a:t>
            </a:r>
          </a:p>
          <a:p>
            <a:pPr>
              <a:buNone/>
            </a:pPr>
            <a:r>
              <a:rPr lang="en-US" dirty="0" smtClean="0"/>
              <a:t>   2 = 'Young Female'</a:t>
            </a:r>
          </a:p>
          <a:p>
            <a:pPr>
              <a:buNone/>
            </a:pPr>
            <a:r>
              <a:rPr lang="en-US" dirty="0" smtClean="0"/>
              <a:t>   3 = 'Adult Female'</a:t>
            </a:r>
          </a:p>
          <a:p>
            <a:pPr>
              <a:buNone/>
            </a:pPr>
            <a:r>
              <a:rPr lang="en-US" dirty="0" smtClean="0"/>
              <a:t>   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value sex</a:t>
            </a:r>
          </a:p>
          <a:p>
            <a:pPr>
              <a:buNone/>
            </a:pPr>
            <a:r>
              <a:rPr lang="en-US" dirty="0" smtClean="0"/>
              <a:t>   0 = 'Male'</a:t>
            </a:r>
          </a:p>
          <a:p>
            <a:pPr>
              <a:buNone/>
            </a:pPr>
            <a:r>
              <a:rPr lang="en-US" dirty="0" smtClean="0"/>
              <a:t>   1 = 'Male'</a:t>
            </a:r>
          </a:p>
          <a:p>
            <a:pPr>
              <a:buNone/>
            </a:pPr>
            <a:r>
              <a:rPr lang="en-US" dirty="0" smtClean="0"/>
              <a:t>   2 = 'Female'</a:t>
            </a:r>
          </a:p>
          <a:p>
            <a:pPr>
              <a:buNone/>
            </a:pPr>
            <a:r>
              <a:rPr lang="en-US" dirty="0" smtClean="0"/>
              <a:t>   3 = 'Female'</a:t>
            </a:r>
          </a:p>
          <a:p>
            <a:pPr>
              <a:buNone/>
            </a:pPr>
            <a:r>
              <a:rPr lang="en-US" dirty="0" smtClean="0"/>
              <a:t>   ;</a:t>
            </a:r>
          </a:p>
          <a:p>
            <a:pPr>
              <a:buNone/>
            </a:pPr>
            <a:r>
              <a:rPr lang="en-US" dirty="0" smtClean="0"/>
              <a:t>                                  /* format BMI is not used and is here to be ignored later */</a:t>
            </a:r>
          </a:p>
          <a:p>
            <a:pPr>
              <a:buNone/>
            </a:pPr>
            <a:r>
              <a:rPr lang="en-US" dirty="0" smtClean="0"/>
              <a:t> value BMI</a:t>
            </a:r>
          </a:p>
          <a:p>
            <a:pPr>
              <a:buNone/>
            </a:pPr>
            <a:r>
              <a:rPr lang="en-US" dirty="0" smtClean="0"/>
              <a:t>    low-&lt;18.5 =  "Underweight" </a:t>
            </a:r>
          </a:p>
          <a:p>
            <a:pPr>
              <a:buNone/>
            </a:pPr>
            <a:r>
              <a:rPr lang="en-US" dirty="0" smtClean="0"/>
              <a:t>    18.5-24.9 =  "Normal weight"  </a:t>
            </a:r>
          </a:p>
          <a:p>
            <a:pPr>
              <a:buNone/>
            </a:pPr>
            <a:r>
              <a:rPr lang="en-US" dirty="0" smtClean="0"/>
              <a:t>    25-29.9 =  "Overweight"</a:t>
            </a:r>
          </a:p>
          <a:p>
            <a:pPr>
              <a:buNone/>
            </a:pPr>
            <a:r>
              <a:rPr lang="en-US" dirty="0" smtClean="0"/>
              <a:t>    30-high =  "Obesity";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Integrity 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   add constraint </a:t>
            </a:r>
            <a:r>
              <a:rPr lang="en-US" dirty="0" err="1" smtClean="0"/>
              <a:t>prim_key</a:t>
            </a:r>
            <a:r>
              <a:rPr lang="en-US" dirty="0" smtClean="0"/>
              <a:t> </a:t>
            </a:r>
            <a:r>
              <a:rPr lang="en-US" b="1" dirty="0" smtClean="0"/>
              <a:t>Primary key</a:t>
            </a:r>
            <a:r>
              <a:rPr lang="en-US" dirty="0" smtClean="0"/>
              <a:t>(id)</a:t>
            </a:r>
          </a:p>
          <a:p>
            <a:pPr>
              <a:buNone/>
            </a:pPr>
            <a:r>
              <a:rPr lang="en-US" dirty="0" smtClean="0"/>
              <a:t>   add constraint </a:t>
            </a:r>
            <a:r>
              <a:rPr lang="en-US" dirty="0" err="1" smtClean="0"/>
              <a:t>DOB_present</a:t>
            </a:r>
            <a:r>
              <a:rPr lang="en-US" dirty="0" smtClean="0"/>
              <a:t> </a:t>
            </a:r>
            <a:r>
              <a:rPr lang="en-US" b="1" dirty="0" smtClean="0"/>
              <a:t>Not Null</a:t>
            </a:r>
            <a:r>
              <a:rPr lang="en-US" dirty="0" smtClean="0"/>
              <a:t>(DOB)</a:t>
            </a:r>
          </a:p>
          <a:p>
            <a:pPr>
              <a:buNone/>
            </a:pPr>
            <a:r>
              <a:rPr lang="en-US" dirty="0" smtClean="0"/>
              <a:t>   add constraint id_GT_0 check(</a:t>
            </a:r>
            <a:r>
              <a:rPr lang="en-US" b="1" dirty="0" smtClean="0"/>
              <a:t>id GT 0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b="1" dirty="0" smtClean="0"/>
              <a:t>gives us information about valid range</a:t>
            </a:r>
          </a:p>
          <a:p>
            <a:pPr>
              <a:buNone/>
            </a:pPr>
            <a:r>
              <a:rPr lang="en-US" dirty="0" smtClean="0"/>
              <a:t>   add constraint </a:t>
            </a:r>
            <a:r>
              <a:rPr lang="en-US" dirty="0" err="1" smtClean="0"/>
              <a:t>sex_MF</a:t>
            </a:r>
            <a:r>
              <a:rPr lang="en-US" dirty="0" smtClean="0"/>
              <a:t> check(</a:t>
            </a:r>
            <a:r>
              <a:rPr lang="en-US" b="1" dirty="0" smtClean="0"/>
              <a:t>sex in (.,1,2)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   add constraint </a:t>
            </a:r>
            <a:r>
              <a:rPr lang="en-US" dirty="0" err="1" smtClean="0"/>
              <a:t>avocado_unique</a:t>
            </a:r>
            <a:r>
              <a:rPr lang="en-US" dirty="0" smtClean="0"/>
              <a:t> </a:t>
            </a:r>
            <a:r>
              <a:rPr lang="en-US" b="1" dirty="0" smtClean="0"/>
              <a:t>Unique</a:t>
            </a:r>
            <a:r>
              <a:rPr lang="en-US" dirty="0" smtClean="0"/>
              <a:t>(avocado)</a:t>
            </a:r>
          </a:p>
          <a:p>
            <a:pPr>
              <a:buNone/>
            </a:pPr>
            <a:r>
              <a:rPr lang="en-US" dirty="0" smtClean="0"/>
              <a:t>   add constraint </a:t>
            </a:r>
            <a:r>
              <a:rPr lang="en-US" dirty="0" err="1" smtClean="0"/>
              <a:t>name_fkey</a:t>
            </a:r>
            <a:r>
              <a:rPr lang="en-US" dirty="0" smtClean="0"/>
              <a:t> foreign key(name) </a:t>
            </a:r>
            <a:r>
              <a:rPr lang="en-US" b="1" dirty="0" smtClean="0"/>
              <a:t>references </a:t>
            </a:r>
            <a:r>
              <a:rPr lang="en-US" b="1" dirty="0" err="1" smtClean="0"/>
              <a:t>work.RealPeople</a:t>
            </a:r>
            <a:r>
              <a:rPr lang="en-US" b="1" smtClean="0"/>
              <a:t/>
            </a:r>
            <a:br>
              <a:rPr lang="en-US" b="1" smtClean="0"/>
            </a:br>
            <a:r>
              <a:rPr lang="en-US" b="1" smtClean="0"/>
              <a:t>valid </a:t>
            </a:r>
            <a:r>
              <a:rPr lang="en-US" b="1" dirty="0" smtClean="0"/>
              <a:t>values come from another table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Step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r>
              <a:rPr lang="en-US" dirty="0" smtClean="0"/>
              <a:t>XML is just text</a:t>
            </a:r>
          </a:p>
          <a:p>
            <a:r>
              <a:rPr lang="en-US" dirty="0" smtClean="0"/>
              <a:t>Data step can write text to a file</a:t>
            </a:r>
          </a:p>
          <a:p>
            <a:r>
              <a:rPr lang="en-US" dirty="0" smtClean="0"/>
              <a:t>Static XML structure, known schema</a:t>
            </a:r>
          </a:p>
          <a:p>
            <a:r>
              <a:rPr lang="en-US" dirty="0" smtClean="0"/>
              <a:t>Content from SAS variables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“Non Technical” Metadata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480059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500" dirty="0" smtClean="0"/>
              <a:t>&lt;?xml version="1.0" encoding="UTF-8"?&gt;</a:t>
            </a:r>
          </a:p>
          <a:p>
            <a:pPr>
              <a:buNone/>
            </a:pPr>
            <a:r>
              <a:rPr lang="en-US" sz="1500" dirty="0" smtClean="0"/>
              <a:t>&lt;ns1:DDIInstance </a:t>
            </a:r>
            <a:r>
              <a:rPr lang="en-US" sz="1500" dirty="0" err="1" smtClean="0"/>
              <a:t>xmlns:r</a:t>
            </a:r>
            <a:r>
              <a:rPr lang="en-US" sz="1500" dirty="0" smtClean="0"/>
              <a:t>="ddi:reusable:3_0_CR"       ........&gt;</a:t>
            </a:r>
          </a:p>
          <a:p>
            <a:pPr>
              <a:buNone/>
            </a:pPr>
            <a:r>
              <a:rPr lang="en-US" sz="1500" dirty="0" smtClean="0"/>
              <a:t>    </a:t>
            </a:r>
            <a:r>
              <a:rPr lang="en-US" sz="1500" dirty="0" smtClean="0"/>
              <a:t>&lt;</a:t>
            </a:r>
            <a:r>
              <a:rPr lang="en-US" sz="1500" dirty="0" smtClean="0"/>
              <a:t>r:MaintainableID&gt;</a:t>
            </a:r>
          </a:p>
          <a:p>
            <a:pPr>
              <a:buNone/>
            </a:pPr>
            <a:r>
              <a:rPr lang="en-US" sz="1500" dirty="0" smtClean="0"/>
              <a:t>                &lt;r:ID&gt;</a:t>
            </a:r>
            <a:r>
              <a:rPr lang="en-US" sz="1500" b="1" dirty="0" err="1" smtClean="0">
                <a:solidFill>
                  <a:srgbClr val="FF0000"/>
                </a:solidFill>
              </a:rPr>
              <a:t>testDDIFromSAS</a:t>
            </a:r>
            <a:r>
              <a:rPr lang="en-US" sz="1500" dirty="0" smtClean="0"/>
              <a:t>&lt;/r:ID&gt;</a:t>
            </a:r>
          </a:p>
          <a:p>
            <a:pPr>
              <a:buNone/>
            </a:pPr>
            <a:r>
              <a:rPr lang="en-US" sz="1500" dirty="0" smtClean="0"/>
              <a:t>    &lt;/r:MaintainableID</a:t>
            </a:r>
            <a:r>
              <a:rPr lang="en-US" sz="1500" dirty="0" smtClean="0"/>
              <a:t>&gt;</a:t>
            </a:r>
          </a:p>
          <a:p>
            <a:pPr>
              <a:buNone/>
            </a:pPr>
            <a:r>
              <a:rPr lang="en-US" sz="1500" dirty="0" smtClean="0"/>
              <a:t> </a:t>
            </a:r>
            <a:r>
              <a:rPr lang="en-US" sz="1500" dirty="0" smtClean="0"/>
              <a:t>   </a:t>
            </a:r>
            <a:r>
              <a:rPr lang="en-US" sz="1500" dirty="0" smtClean="0"/>
              <a:t>&lt;</a:t>
            </a:r>
            <a:r>
              <a:rPr lang="en-US" sz="1500" dirty="0" smtClean="0"/>
              <a:t>r:Citation&gt;</a:t>
            </a:r>
          </a:p>
          <a:p>
            <a:pPr>
              <a:buNone/>
            </a:pPr>
            <a:r>
              <a:rPr lang="en-US" sz="1500" dirty="0" smtClean="0"/>
              <a:t>       &lt;r:Title&gt;</a:t>
            </a:r>
            <a:r>
              <a:rPr lang="en-US" sz="1500" b="1" dirty="0" smtClean="0">
                <a:solidFill>
                  <a:srgbClr val="FF0000"/>
                </a:solidFill>
              </a:rPr>
              <a:t>DDI file from SAS dataset</a:t>
            </a:r>
            <a:r>
              <a:rPr lang="en-US" sz="1500" dirty="0" smtClean="0"/>
              <a:t> &lt;/r:Title&gt;</a:t>
            </a:r>
          </a:p>
          <a:p>
            <a:pPr>
              <a:buNone/>
            </a:pPr>
            <a:r>
              <a:rPr lang="en-US" sz="1500" dirty="0" smtClean="0"/>
              <a:t>       &lt;</a:t>
            </a:r>
            <a:r>
              <a:rPr lang="en-US" sz="1500" dirty="0" err="1" smtClean="0"/>
              <a:t>dce:DCElements</a:t>
            </a:r>
            <a:r>
              <a:rPr lang="en-US" sz="1500" dirty="0" smtClean="0"/>
              <a:t>&gt;</a:t>
            </a:r>
          </a:p>
          <a:p>
            <a:pPr>
              <a:buNone/>
            </a:pPr>
            <a:r>
              <a:rPr lang="en-US" sz="1500" dirty="0" smtClean="0"/>
              <a:t>           &lt;</a:t>
            </a:r>
            <a:r>
              <a:rPr lang="en-US" sz="1500" dirty="0" err="1" smtClean="0"/>
              <a:t>dc:title</a:t>
            </a:r>
            <a:r>
              <a:rPr lang="en-US" sz="1500" dirty="0" smtClean="0"/>
              <a:t>&gt;</a:t>
            </a:r>
            <a:r>
              <a:rPr lang="en-US" sz="1500" b="1" dirty="0" smtClean="0">
                <a:solidFill>
                  <a:srgbClr val="FF0000"/>
                </a:solidFill>
              </a:rPr>
              <a:t>DDI file from SAS dataset </a:t>
            </a:r>
            <a:r>
              <a:rPr lang="en-US" sz="1500" dirty="0" smtClean="0"/>
              <a:t>&lt;/</a:t>
            </a:r>
            <a:r>
              <a:rPr lang="en-US" sz="1500" dirty="0" err="1" smtClean="0"/>
              <a:t>dc:title</a:t>
            </a:r>
            <a:r>
              <a:rPr lang="en-US" sz="1500" dirty="0" smtClean="0"/>
              <a:t>&gt;</a:t>
            </a:r>
          </a:p>
          <a:p>
            <a:pPr>
              <a:buNone/>
            </a:pPr>
            <a:r>
              <a:rPr lang="en-US" sz="1500" dirty="0" smtClean="0"/>
              <a:t>      </a:t>
            </a:r>
            <a:r>
              <a:rPr lang="en-US" sz="1500" dirty="0" smtClean="0"/>
              <a:t> &lt;/</a:t>
            </a:r>
            <a:r>
              <a:rPr lang="en-US" sz="1500" dirty="0" err="1" smtClean="0"/>
              <a:t>dce:DCElements</a:t>
            </a:r>
            <a:r>
              <a:rPr lang="en-US" sz="1500" dirty="0" smtClean="0"/>
              <a:t>&gt;</a:t>
            </a:r>
          </a:p>
          <a:p>
            <a:pPr>
              <a:buNone/>
            </a:pPr>
            <a:r>
              <a:rPr lang="en-US" sz="1500" dirty="0" smtClean="0"/>
              <a:t> </a:t>
            </a:r>
            <a:r>
              <a:rPr lang="en-US" sz="1500" dirty="0" smtClean="0"/>
              <a:t>   </a:t>
            </a:r>
            <a:r>
              <a:rPr lang="en-US" sz="1500" dirty="0" smtClean="0"/>
              <a:t>&lt;/</a:t>
            </a:r>
            <a:r>
              <a:rPr lang="en-US" sz="1500" dirty="0" smtClean="0"/>
              <a:t>r:Citation&gt;</a:t>
            </a:r>
          </a:p>
          <a:p>
            <a:pPr>
              <a:buNone/>
            </a:pPr>
            <a:r>
              <a:rPr lang="en-US" sz="1500" dirty="0" smtClean="0"/>
              <a:t>  </a:t>
            </a:r>
          </a:p>
          <a:p>
            <a:pPr>
              <a:buNone/>
            </a:pPr>
            <a:r>
              <a:rPr lang="en-US" sz="1500" dirty="0" smtClean="0"/>
              <a:t>    &lt;s:StudyUnit&gt;</a:t>
            </a:r>
          </a:p>
          <a:p>
            <a:pPr>
              <a:buNone/>
            </a:pPr>
            <a:r>
              <a:rPr lang="en-US" sz="1500" dirty="0" smtClean="0"/>
              <a:t>        &lt;r:MaintainableID&gt;&lt;r:ID&gt;</a:t>
            </a:r>
            <a:r>
              <a:rPr lang="en-US" sz="1500" b="1" dirty="0" smtClean="0">
                <a:solidFill>
                  <a:srgbClr val="FF0000"/>
                </a:solidFill>
              </a:rPr>
              <a:t>StudyUnit_001</a:t>
            </a:r>
            <a:r>
              <a:rPr lang="en-US" sz="1500" dirty="0" smtClean="0"/>
              <a:t>&lt;/r:ID&gt;</a:t>
            </a:r>
          </a:p>
          <a:p>
            <a:pPr>
              <a:buNone/>
            </a:pPr>
            <a:r>
              <a:rPr lang="en-US" sz="1500" dirty="0" smtClean="0"/>
              <a:t>            &lt;r:Version&gt;</a:t>
            </a:r>
            <a:r>
              <a:rPr lang="en-US" sz="1500" b="1" dirty="0" smtClean="0">
                <a:solidFill>
                  <a:srgbClr val="FF0000"/>
                </a:solidFill>
              </a:rPr>
              <a:t>1.0</a:t>
            </a:r>
            <a:r>
              <a:rPr lang="en-US" sz="1500" dirty="0" smtClean="0"/>
              <a:t>&lt;/r:Version&gt;</a:t>
            </a:r>
          </a:p>
          <a:p>
            <a:pPr>
              <a:buNone/>
            </a:pPr>
            <a:r>
              <a:rPr lang="en-US" sz="1500" dirty="0" smtClean="0"/>
              <a:t>            &lt;r:VersionResponsibility&gt;</a:t>
            </a:r>
            <a:r>
              <a:rPr lang="en-US" sz="1500" b="1" dirty="0" smtClean="0">
                <a:solidFill>
                  <a:srgbClr val="FF0000"/>
                </a:solidFill>
              </a:rPr>
              <a:t>IPSR - The University of Kansas</a:t>
            </a:r>
            <a:r>
              <a:rPr lang="en-US" sz="1500" dirty="0" smtClean="0"/>
              <a:t>&lt;/r:VersionResponsibility&gt;</a:t>
            </a:r>
          </a:p>
          <a:p>
            <a:pPr>
              <a:buNone/>
            </a:pPr>
            <a:r>
              <a:rPr lang="en-US" sz="1500" dirty="0" smtClean="0"/>
              <a:t>        &lt;/r:MaintainableID&gt;</a:t>
            </a:r>
            <a:endParaRPr lang="en-US" sz="1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54864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7617"/>
                </a:solidFill>
              </a:rPr>
              <a:t>Can be lots more, including extensive explanatory text</a:t>
            </a:r>
            <a:endParaRPr lang="en-US" sz="2400" b="1" dirty="0">
              <a:solidFill>
                <a:srgbClr val="FF761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Technical Metadata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724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/>
              <a:t>&lt;l:Variable&gt;</a:t>
            </a:r>
          </a:p>
          <a:p>
            <a:pPr>
              <a:buNone/>
            </a:pPr>
            <a:r>
              <a:rPr lang="en-US" sz="1800" dirty="0" smtClean="0"/>
              <a:t>                    &lt;r:IdentifiableID&gt;&lt;r:ID&gt;</a:t>
            </a:r>
            <a:r>
              <a:rPr lang="en-US" sz="1800" b="1" dirty="0" smtClean="0">
                <a:solidFill>
                  <a:srgbClr val="FF0000"/>
                </a:solidFill>
              </a:rPr>
              <a:t>ID</a:t>
            </a:r>
            <a:r>
              <a:rPr lang="en-US" sz="1800" dirty="0" smtClean="0"/>
              <a:t>&lt;/r:ID&gt;&lt;r:Name&gt;</a:t>
            </a:r>
            <a:r>
              <a:rPr lang="en-US" sz="1800" b="1" dirty="0" smtClean="0">
                <a:solidFill>
                  <a:srgbClr val="FF0000"/>
                </a:solidFill>
              </a:rPr>
              <a:t>ID</a:t>
            </a:r>
            <a:r>
              <a:rPr lang="en-US" sz="1800" dirty="0" smtClean="0"/>
              <a:t>&lt;/r:Name&gt;&lt;/r:IdentifiableID&gt;</a:t>
            </a:r>
          </a:p>
          <a:p>
            <a:pPr>
              <a:buNone/>
            </a:pPr>
            <a:r>
              <a:rPr lang="en-US" sz="1800" dirty="0" smtClean="0"/>
              <a:t>                    &lt;r:Label&gt;</a:t>
            </a:r>
            <a:r>
              <a:rPr lang="en-US" sz="1800" b="1" dirty="0" smtClean="0">
                <a:solidFill>
                  <a:srgbClr val="FF0000"/>
                </a:solidFill>
              </a:rPr>
              <a:t>Identification Number</a:t>
            </a:r>
            <a:r>
              <a:rPr lang="en-US" sz="1800" dirty="0" smtClean="0"/>
              <a:t>&lt;/r:Label&gt;</a:t>
            </a:r>
          </a:p>
          <a:p>
            <a:pPr>
              <a:buNone/>
            </a:pPr>
            <a:r>
              <a:rPr lang="en-US" sz="1800" dirty="0" smtClean="0"/>
              <a:t>                    &lt;l:VariableDefinition&gt;</a:t>
            </a:r>
            <a:r>
              <a:rPr lang="en-US" sz="1800" b="1" dirty="0" smtClean="0">
                <a:solidFill>
                  <a:srgbClr val="FF0000"/>
                </a:solidFill>
              </a:rPr>
              <a:t> SAS </a:t>
            </a:r>
            <a:r>
              <a:rPr lang="en-US" sz="1800" b="1" dirty="0" err="1" smtClean="0">
                <a:solidFill>
                  <a:srgbClr val="FF0000"/>
                </a:solidFill>
              </a:rPr>
              <a:t>varnum</a:t>
            </a:r>
            <a:r>
              <a:rPr lang="en-US" sz="1800" b="1" dirty="0" smtClean="0">
                <a:solidFill>
                  <a:srgbClr val="FF0000"/>
                </a:solidFill>
              </a:rPr>
              <a:t>: 1  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                                                            SAS </a:t>
            </a:r>
            <a:r>
              <a:rPr lang="en-US" sz="1800" b="1" dirty="0" err="1" smtClean="0">
                <a:solidFill>
                  <a:srgbClr val="FF0000"/>
                </a:solidFill>
              </a:rPr>
              <a:t>idxusage</a:t>
            </a:r>
            <a:r>
              <a:rPr lang="en-US" sz="1800" b="1" dirty="0" smtClean="0">
                <a:solidFill>
                  <a:srgbClr val="FF0000"/>
                </a:solidFill>
              </a:rPr>
              <a:t> SIMPLE  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                                                            SAS </a:t>
            </a:r>
            <a:r>
              <a:rPr lang="en-US" sz="1800" b="1" dirty="0" err="1" smtClean="0">
                <a:solidFill>
                  <a:srgbClr val="FF0000"/>
                </a:solidFill>
              </a:rPr>
              <a:t>transcode</a:t>
            </a:r>
            <a:r>
              <a:rPr lang="en-US" sz="1800" b="1" dirty="0" smtClean="0">
                <a:solidFill>
                  <a:srgbClr val="FF0000"/>
                </a:solidFill>
              </a:rPr>
              <a:t>: yes 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                                                            SAS Integrity Constraints: Check(Where ID&gt;0)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                                                            Primary Key(Variables ID) </a:t>
            </a:r>
            <a:r>
              <a:rPr lang="en-US" sz="1800" dirty="0" smtClean="0"/>
              <a:t>&lt;/l:VariableDefinition&gt;</a:t>
            </a:r>
          </a:p>
          <a:p>
            <a:pPr>
              <a:buNone/>
            </a:pPr>
            <a:r>
              <a:rPr lang="en-US" sz="1800" dirty="0" smtClean="0"/>
              <a:t>                    &lt;l:ConceptReference&gt;&lt;r:Reference&gt;&lt;r:ID&gt;</a:t>
            </a:r>
            <a:r>
              <a:rPr lang="en-US" sz="1800" b="1" dirty="0" smtClean="0">
                <a:solidFill>
                  <a:srgbClr val="FF0000"/>
                </a:solidFill>
              </a:rPr>
              <a:t>ID</a:t>
            </a:r>
            <a:r>
              <a:rPr lang="en-US" sz="1800" dirty="0" smtClean="0"/>
              <a:t>&lt;/r:ID&gt;&lt;/r:Reference&gt;</a:t>
            </a:r>
          </a:p>
          <a:p>
            <a:pPr>
              <a:buNone/>
            </a:pPr>
            <a:r>
              <a:rPr lang="en-US" sz="1800" dirty="0" smtClean="0"/>
              <a:t>		 &lt;/l:ConceptReference&gt;</a:t>
            </a:r>
          </a:p>
          <a:p>
            <a:pPr>
              <a:buNone/>
            </a:pPr>
            <a:r>
              <a:rPr lang="en-US" sz="1800" dirty="0" smtClean="0"/>
              <a:t>                    &lt;l:Representation &gt;</a:t>
            </a:r>
          </a:p>
          <a:p>
            <a:pPr>
              <a:buNone/>
            </a:pPr>
            <a:r>
              <a:rPr lang="en-US" sz="1800" dirty="0" smtClean="0"/>
              <a:t>                          &lt;l:NumericRepresentation type="</a:t>
            </a:r>
            <a:r>
              <a:rPr lang="en-US" sz="1800" b="1" dirty="0" smtClean="0">
                <a:solidFill>
                  <a:srgbClr val="FF0000"/>
                </a:solidFill>
              </a:rPr>
              <a:t>Double</a:t>
            </a:r>
            <a:r>
              <a:rPr lang="en-US" sz="1800" dirty="0" smtClean="0"/>
              <a:t>"&gt;&lt;/l:NumericRepresentation&gt;</a:t>
            </a:r>
          </a:p>
          <a:p>
            <a:pPr>
              <a:buNone/>
            </a:pPr>
            <a:r>
              <a:rPr lang="en-US" sz="1800" dirty="0" smtClean="0"/>
              <a:t>                    &lt;/l:Representation&gt;                  </a:t>
            </a:r>
          </a:p>
          <a:p>
            <a:pPr>
              <a:buNone/>
            </a:pPr>
            <a:r>
              <a:rPr lang="en-US" sz="1800" dirty="0" smtClean="0"/>
              <a:t> &lt;/l:Variable&gt;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15000" y="5029200"/>
            <a:ext cx="3200400" cy="1200329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7617"/>
                </a:solidFill>
              </a:rPr>
              <a:t>This identifier complexity allows for generating a URN which can be referenced in a global metadata structure</a:t>
            </a:r>
            <a:endParaRPr lang="en-US" b="1" dirty="0">
              <a:solidFill>
                <a:srgbClr val="FF7617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219200" y="1066800"/>
            <a:ext cx="7772400" cy="381000"/>
          </a:xfrm>
          <a:prstGeom prst="roundRect">
            <a:avLst/>
          </a:prstGeom>
          <a:solidFill>
            <a:schemeClr val="tx2">
              <a:lumMod val="40000"/>
              <a:lumOff val="60000"/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rot="16200000" flipV="1">
            <a:off x="6934200" y="3048000"/>
            <a:ext cx="33528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Metadata – implied from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1355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2900" dirty="0" smtClean="0"/>
              <a:t>&lt;l:Variable&gt;</a:t>
            </a:r>
          </a:p>
          <a:p>
            <a:pPr>
              <a:buNone/>
            </a:pPr>
            <a:r>
              <a:rPr lang="en-US" sz="2900" dirty="0" smtClean="0"/>
              <a:t>      &lt;r:IdentifiableID&gt;&lt;r:ID&gt;</a:t>
            </a:r>
            <a:r>
              <a:rPr lang="en-US" sz="2900" b="1" dirty="0" smtClean="0">
                <a:solidFill>
                  <a:srgbClr val="FF0000"/>
                </a:solidFill>
              </a:rPr>
              <a:t>fee</a:t>
            </a:r>
            <a:r>
              <a:rPr lang="en-US" sz="2900" dirty="0" smtClean="0"/>
              <a:t>&lt;/r:ID&gt;&lt;r:Name&gt;</a:t>
            </a:r>
            <a:r>
              <a:rPr lang="en-US" sz="2900" b="1" dirty="0" smtClean="0">
                <a:solidFill>
                  <a:srgbClr val="FF0000"/>
                </a:solidFill>
              </a:rPr>
              <a:t>fee</a:t>
            </a:r>
            <a:r>
              <a:rPr lang="en-US" sz="2900" dirty="0" smtClean="0"/>
              <a:t>&lt;/r:Name&gt;&lt;/r:IdentifiableID</a:t>
            </a:r>
            <a:r>
              <a:rPr lang="en-US" sz="2900" dirty="0" smtClean="0"/>
              <a:t>&gt;</a:t>
            </a:r>
          </a:p>
          <a:p>
            <a:pPr>
              <a:buNone/>
            </a:pPr>
            <a:r>
              <a:rPr lang="en-US" sz="2900" dirty="0" smtClean="0"/>
              <a:t> </a:t>
            </a:r>
            <a:r>
              <a:rPr lang="en-US" sz="2900" dirty="0" smtClean="0"/>
              <a:t>     </a:t>
            </a:r>
            <a:r>
              <a:rPr lang="en-US" sz="2900" dirty="0" smtClean="0"/>
              <a:t>&lt;</a:t>
            </a:r>
            <a:r>
              <a:rPr lang="en-US" sz="2900" dirty="0" smtClean="0"/>
              <a:t>r:Label&gt;</a:t>
            </a:r>
            <a:r>
              <a:rPr lang="en-US" sz="2900" b="1" dirty="0" smtClean="0">
                <a:solidFill>
                  <a:srgbClr val="FF0000"/>
                </a:solidFill>
              </a:rPr>
              <a:t>Fee in Euros</a:t>
            </a:r>
            <a:r>
              <a:rPr lang="en-US" sz="2900" dirty="0" smtClean="0"/>
              <a:t>&lt;/r:Label&gt;</a:t>
            </a:r>
          </a:p>
          <a:p>
            <a:pPr>
              <a:buNone/>
            </a:pPr>
            <a:r>
              <a:rPr lang="en-US" sz="2900" dirty="0" smtClean="0"/>
              <a:t>      &lt;l:VariableDefinition&gt; </a:t>
            </a:r>
            <a:r>
              <a:rPr lang="en-US" sz="2900" b="1" dirty="0" smtClean="0">
                <a:solidFill>
                  <a:srgbClr val="FF0000"/>
                </a:solidFill>
              </a:rPr>
              <a:t>SAS </a:t>
            </a:r>
            <a:r>
              <a:rPr lang="en-US" sz="2900" b="1" dirty="0" err="1" smtClean="0">
                <a:solidFill>
                  <a:srgbClr val="FF0000"/>
                </a:solidFill>
              </a:rPr>
              <a:t>varnum</a:t>
            </a:r>
            <a:r>
              <a:rPr lang="en-US" sz="2900" b="1" dirty="0" smtClean="0">
                <a:solidFill>
                  <a:srgbClr val="FF0000"/>
                </a:solidFill>
              </a:rPr>
              <a:t>: 9  </a:t>
            </a:r>
          </a:p>
          <a:p>
            <a:pPr>
              <a:buNone/>
            </a:pPr>
            <a:r>
              <a:rPr lang="en-US" sz="2900" b="1" dirty="0" smtClean="0">
                <a:solidFill>
                  <a:srgbClr val="FF0000"/>
                </a:solidFill>
              </a:rPr>
              <a:t>                                              SAS format: EUROX10.2  </a:t>
            </a:r>
          </a:p>
          <a:p>
            <a:pPr>
              <a:buNone/>
            </a:pPr>
            <a:r>
              <a:rPr lang="en-US" sz="2900" b="1" dirty="0" smtClean="0">
                <a:solidFill>
                  <a:srgbClr val="FF0000"/>
                </a:solidFill>
              </a:rPr>
              <a:t>                                              SAS </a:t>
            </a:r>
            <a:r>
              <a:rPr lang="en-US" sz="2900" b="1" dirty="0" err="1" smtClean="0">
                <a:solidFill>
                  <a:srgbClr val="FF0000"/>
                </a:solidFill>
              </a:rPr>
              <a:t>transcode</a:t>
            </a:r>
            <a:r>
              <a:rPr lang="en-US" sz="2900" b="1" dirty="0" smtClean="0">
                <a:solidFill>
                  <a:srgbClr val="FF0000"/>
                </a:solidFill>
              </a:rPr>
              <a:t>: yes</a:t>
            </a:r>
            <a:r>
              <a:rPr lang="en-US" sz="2900" dirty="0" smtClean="0"/>
              <a:t> &lt;/l:VariableDefinition&gt;     </a:t>
            </a:r>
          </a:p>
          <a:p>
            <a:pPr>
              <a:buNone/>
            </a:pPr>
            <a:r>
              <a:rPr lang="en-US" sz="2900" dirty="0" smtClean="0"/>
              <a:t>     &lt;l:ConceptReference&gt;&lt;r:Reference&gt;&lt;r:ID&gt;</a:t>
            </a:r>
            <a:r>
              <a:rPr lang="en-US" sz="2900" b="1" dirty="0" smtClean="0">
                <a:solidFill>
                  <a:srgbClr val="FF0000"/>
                </a:solidFill>
              </a:rPr>
              <a:t>fee</a:t>
            </a:r>
            <a:r>
              <a:rPr lang="en-US" sz="2900" dirty="0" smtClean="0"/>
              <a:t>&lt;/r:ID&gt;&lt;/r:Reference</a:t>
            </a:r>
            <a:r>
              <a:rPr lang="en-US" sz="2900" dirty="0" smtClean="0"/>
              <a:t>&gt;</a:t>
            </a:r>
          </a:p>
          <a:p>
            <a:pPr>
              <a:buNone/>
            </a:pPr>
            <a:r>
              <a:rPr lang="en-US" sz="2900" dirty="0" smtClean="0"/>
              <a:t> </a:t>
            </a:r>
            <a:r>
              <a:rPr lang="en-US" sz="2900" dirty="0" smtClean="0"/>
              <a:t>    </a:t>
            </a:r>
            <a:r>
              <a:rPr lang="en-US" sz="2900" dirty="0" smtClean="0"/>
              <a:t>&lt;/</a:t>
            </a:r>
            <a:r>
              <a:rPr lang="en-US" sz="2900" dirty="0" smtClean="0"/>
              <a:t>l:ConceptReference&gt;</a:t>
            </a:r>
          </a:p>
          <a:p>
            <a:pPr>
              <a:buNone/>
            </a:pPr>
            <a:endParaRPr lang="en-US" sz="2900" dirty="0" smtClean="0"/>
          </a:p>
          <a:p>
            <a:pPr>
              <a:buNone/>
            </a:pPr>
            <a:r>
              <a:rPr lang="en-US" sz="2900" dirty="0" smtClean="0"/>
              <a:t>      &lt;l:Representation </a:t>
            </a:r>
            <a:r>
              <a:rPr lang="en-US" sz="2900" dirty="0" err="1" smtClean="0"/>
              <a:t>measurementUnit</a:t>
            </a:r>
            <a:r>
              <a:rPr lang="en-US" sz="2900" dirty="0" smtClean="0"/>
              <a:t>="</a:t>
            </a:r>
            <a:r>
              <a:rPr lang="en-US" sz="2900" b="1" dirty="0" smtClean="0">
                <a:solidFill>
                  <a:srgbClr val="FF0000"/>
                </a:solidFill>
              </a:rPr>
              <a:t>Currency-</a:t>
            </a:r>
            <a:r>
              <a:rPr lang="en-US" sz="2900" b="1" dirty="0" err="1" smtClean="0">
                <a:solidFill>
                  <a:srgbClr val="FF0000"/>
                </a:solidFill>
              </a:rPr>
              <a:t>euros</a:t>
            </a:r>
            <a:r>
              <a:rPr lang="en-US" sz="2900" dirty="0" smtClean="0"/>
              <a:t>" &gt;</a:t>
            </a:r>
          </a:p>
          <a:p>
            <a:pPr>
              <a:buNone/>
            </a:pPr>
            <a:r>
              <a:rPr lang="en-US" sz="2900" dirty="0" smtClean="0"/>
              <a:t>            &lt;l:Role&gt; </a:t>
            </a:r>
            <a:r>
              <a:rPr lang="en-US" sz="2900" b="1" dirty="0" smtClean="0">
                <a:solidFill>
                  <a:srgbClr val="FF0000"/>
                </a:solidFill>
              </a:rPr>
              <a:t>SAS format indicates: Writes numeric values with a </a:t>
            </a:r>
            <a:br>
              <a:rPr lang="en-US" sz="2900" b="1" dirty="0" smtClean="0">
                <a:solidFill>
                  <a:srgbClr val="FF0000"/>
                </a:solidFill>
              </a:rPr>
            </a:br>
            <a:r>
              <a:rPr lang="en-US" sz="2900" b="1" dirty="0" smtClean="0">
                <a:solidFill>
                  <a:srgbClr val="FF0000"/>
                </a:solidFill>
              </a:rPr>
              <a:t>                     leading euro symbol (E), a period that separates </a:t>
            </a:r>
            <a:br>
              <a:rPr lang="en-US" sz="2900" b="1" dirty="0" smtClean="0">
                <a:solidFill>
                  <a:srgbClr val="FF0000"/>
                </a:solidFill>
              </a:rPr>
            </a:br>
            <a:r>
              <a:rPr lang="en-US" sz="2900" b="1" dirty="0" smtClean="0">
                <a:solidFill>
                  <a:srgbClr val="FF0000"/>
                </a:solidFill>
              </a:rPr>
              <a:t>                     every three digits, and a comma that separates </a:t>
            </a:r>
            <a:br>
              <a:rPr lang="en-US" sz="2900" b="1" dirty="0" smtClean="0">
                <a:solidFill>
                  <a:srgbClr val="FF0000"/>
                </a:solidFill>
              </a:rPr>
            </a:br>
            <a:r>
              <a:rPr lang="en-US" sz="2900" b="1" dirty="0" smtClean="0">
                <a:solidFill>
                  <a:srgbClr val="FF0000"/>
                </a:solidFill>
              </a:rPr>
              <a:t>                     the decimal fraction</a:t>
            </a:r>
            <a:r>
              <a:rPr lang="en-US" sz="2900" dirty="0" smtClean="0"/>
              <a:t>&lt;/l:Role&gt;</a:t>
            </a:r>
          </a:p>
          <a:p>
            <a:pPr>
              <a:buNone/>
            </a:pPr>
            <a:r>
              <a:rPr lang="en-US" sz="2900" dirty="0" smtClean="0"/>
              <a:t>            &lt;l:NumericRepresentation type="</a:t>
            </a:r>
            <a:r>
              <a:rPr lang="en-US" sz="2900" b="1" dirty="0" smtClean="0">
                <a:solidFill>
                  <a:srgbClr val="FF0000"/>
                </a:solidFill>
              </a:rPr>
              <a:t>Double</a:t>
            </a:r>
            <a:r>
              <a:rPr lang="en-US" sz="2900" dirty="0" smtClean="0"/>
              <a:t>"&gt;&lt;/l:NumericRepresentation&gt;</a:t>
            </a:r>
          </a:p>
          <a:p>
            <a:pPr>
              <a:buNone/>
            </a:pPr>
            <a:r>
              <a:rPr lang="en-US" sz="2900" dirty="0" smtClean="0"/>
              <a:t>     </a:t>
            </a:r>
            <a:r>
              <a:rPr lang="en-US" sz="2900" dirty="0" smtClean="0"/>
              <a:t> &lt;/</a:t>
            </a:r>
            <a:r>
              <a:rPr lang="en-US" sz="2900" dirty="0" smtClean="0"/>
              <a:t>l:Representation&gt;                  </a:t>
            </a:r>
          </a:p>
          <a:p>
            <a:pPr>
              <a:buNone/>
            </a:pPr>
            <a:r>
              <a:rPr lang="en-US" sz="2900" dirty="0" smtClean="0"/>
              <a:t>&lt;/l:Variable&gt;</a:t>
            </a:r>
            <a:endParaRPr lang="en-US" sz="29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can be written in the XML too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&lt;</a:t>
            </a:r>
            <a:r>
              <a:rPr lang="en-US" sz="2800" dirty="0" err="1" smtClean="0"/>
              <a:t>ds:ItemValue</a:t>
            </a:r>
            <a:r>
              <a:rPr lang="en-US" sz="2800" dirty="0" smtClean="0"/>
              <a:t>&gt;</a:t>
            </a:r>
          </a:p>
          <a:p>
            <a:pPr>
              <a:buNone/>
            </a:pPr>
            <a:r>
              <a:rPr lang="en-US" sz="2800" dirty="0" smtClean="0"/>
              <a:t>      &lt;</a:t>
            </a:r>
            <a:r>
              <a:rPr lang="en-US" sz="2800" dirty="0" err="1" smtClean="0"/>
              <a:t>ds:VariableReference</a:t>
            </a:r>
            <a:r>
              <a:rPr lang="en-US" sz="2800" dirty="0" smtClean="0"/>
              <a:t>&gt;</a:t>
            </a:r>
          </a:p>
          <a:p>
            <a:pPr>
              <a:buNone/>
            </a:pPr>
            <a:r>
              <a:rPr lang="en-US" sz="2800" dirty="0" smtClean="0"/>
              <a:t>            &lt;</a:t>
            </a:r>
            <a:r>
              <a:rPr lang="en-US" sz="2800" dirty="0" smtClean="0"/>
              <a:t>r:Reference&gt;</a:t>
            </a:r>
            <a:br>
              <a:rPr lang="en-US" sz="2800" dirty="0" smtClean="0"/>
            </a:br>
            <a:r>
              <a:rPr lang="en-US" sz="2800" dirty="0" smtClean="0"/>
              <a:t>            </a:t>
            </a:r>
            <a:r>
              <a:rPr lang="en-US" sz="2800" dirty="0" smtClean="0"/>
              <a:t>  &lt;</a:t>
            </a:r>
            <a:r>
              <a:rPr lang="en-US" sz="2800" dirty="0" smtClean="0"/>
              <a:t>r:ID&gt;</a:t>
            </a:r>
            <a:r>
              <a:rPr lang="en-US" sz="2800" b="1" dirty="0" smtClean="0">
                <a:solidFill>
                  <a:schemeClr val="accent2"/>
                </a:solidFill>
              </a:rPr>
              <a:t>fee</a:t>
            </a:r>
            <a:r>
              <a:rPr lang="en-US" sz="2800" dirty="0" smtClean="0"/>
              <a:t>&lt;/r:ID</a:t>
            </a:r>
            <a:r>
              <a:rPr lang="en-US" sz="2800" dirty="0" smtClean="0"/>
              <a:t>&gt;</a:t>
            </a:r>
          </a:p>
          <a:p>
            <a:pPr>
              <a:buNone/>
            </a:pPr>
            <a:r>
              <a:rPr lang="en-US" sz="2800" dirty="0" smtClean="0"/>
              <a:t>            &lt;/</a:t>
            </a:r>
            <a:r>
              <a:rPr lang="en-US" sz="2800" dirty="0" smtClean="0"/>
              <a:t>r:Reference&gt;</a:t>
            </a:r>
          </a:p>
          <a:p>
            <a:pPr>
              <a:buNone/>
            </a:pPr>
            <a:r>
              <a:rPr lang="en-US" sz="2800" dirty="0" smtClean="0"/>
              <a:t>      </a:t>
            </a:r>
            <a:r>
              <a:rPr lang="en-US" sz="2800" dirty="0" smtClean="0"/>
              <a:t>&lt;/</a:t>
            </a:r>
            <a:r>
              <a:rPr lang="en-US" sz="2800" dirty="0" err="1" smtClean="0"/>
              <a:t>ds:VariableReference</a:t>
            </a:r>
            <a:r>
              <a:rPr lang="en-US" sz="2800" dirty="0" smtClean="0"/>
              <a:t>&gt;</a:t>
            </a:r>
          </a:p>
          <a:p>
            <a:pPr>
              <a:buNone/>
            </a:pPr>
            <a:r>
              <a:rPr lang="en-US" sz="2800" dirty="0" smtClean="0"/>
              <a:t>      &lt;</a:t>
            </a:r>
            <a:r>
              <a:rPr lang="en-US" sz="2800" dirty="0" err="1" smtClean="0"/>
              <a:t>ds:Value</a:t>
            </a:r>
            <a:r>
              <a:rPr lang="en-US" sz="2800" dirty="0" smtClean="0"/>
              <a:t>&gt;</a:t>
            </a:r>
            <a:r>
              <a:rPr lang="en-US" sz="2800" b="1" dirty="0" smtClean="0">
                <a:solidFill>
                  <a:schemeClr val="accent2"/>
                </a:solidFill>
              </a:rPr>
              <a:t>9000</a:t>
            </a:r>
            <a:r>
              <a:rPr lang="en-US" sz="2800" dirty="0" smtClean="0"/>
              <a:t>&lt;/</a:t>
            </a:r>
            <a:r>
              <a:rPr lang="en-US" sz="2800" dirty="0" err="1" smtClean="0"/>
              <a:t>ds:Value</a:t>
            </a:r>
            <a:r>
              <a:rPr lang="en-US" sz="2800" dirty="0" smtClean="0"/>
              <a:t>&gt;</a:t>
            </a:r>
          </a:p>
          <a:p>
            <a:pPr>
              <a:buNone/>
            </a:pPr>
            <a:r>
              <a:rPr lang="en-US" sz="2800" dirty="0" smtClean="0"/>
              <a:t>&lt;/</a:t>
            </a:r>
            <a:r>
              <a:rPr lang="en-US" sz="2800" dirty="0" err="1" smtClean="0"/>
              <a:t>ds:ItemValue</a:t>
            </a:r>
            <a:r>
              <a:rPr lang="en-US" sz="2800" dirty="0" smtClean="0"/>
              <a:t>&gt;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Would this be better?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1  M       1             .1 11000 29feb52 11:49 Joe &lt;In the know&gt;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Schmo</a:t>
            </a:r>
            <a:endParaRPr lang="en-US" sz="14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2  M       6.021e23      .2 10000 01jan72 14:01 Bill Hill</a:t>
            </a: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3  F       6.02214139e23 .3  9000 08jun85 05:25 Donna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O'Fauna</a:t>
            </a:r>
            <a:endParaRPr lang="en-US" sz="14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4  M       6.02214149e23 .4  8000 25dec64 01:23 Rob "Bob" Cobb</a:t>
            </a: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5  m       6.02214159e23 .5  7000 15mar75 15:15 Tom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Applebaum</a:t>
            </a:r>
            <a:endParaRPr lang="en-US" sz="14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6  f       6.02214179e23 .6  6000 05jun07 08:09 Louise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Mac&amp;Cheese</a:t>
            </a:r>
            <a:endParaRPr lang="en-US" sz="14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7  m       6.02214209e23 .7  5000 11nov11 11:11 Jack Black</a:t>
            </a: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8  F       6.02214219e23 .8  4000 01jan72 14:04 Jill Hill</a:t>
            </a: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9  m       -3            .9  3000 01apr99 03:03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Gno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Avocado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User Written </a:t>
            </a:r>
            <a:r>
              <a:rPr lang="en-US" dirty="0" err="1" smtClean="0"/>
              <a:t>Tagset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</a:rPr>
              <a:t>Extension of Output Delivery System (ODS) by user-defined </a:t>
            </a:r>
            <a:r>
              <a:rPr lang="en-US" dirty="0" err="1" smtClean="0">
                <a:latin typeface="Calibri" pitchFamily="34" charset="0"/>
              </a:rPr>
              <a:t>tagsets</a:t>
            </a:r>
            <a:endParaRPr lang="en-US" dirty="0" smtClean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</a:rPr>
              <a:t>Output in ODS as a stream of events</a:t>
            </a:r>
          </a:p>
          <a:p>
            <a:pPr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</a:rPr>
              <a:t>Capture of events, triggering of specific action</a:t>
            </a:r>
          </a:p>
          <a:p>
            <a:pPr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</a:rPr>
              <a:t>User-defined </a:t>
            </a:r>
            <a:r>
              <a:rPr lang="en-US" dirty="0" err="1" smtClean="0">
                <a:latin typeface="Calibri" pitchFamily="34" charset="0"/>
              </a:rPr>
              <a:t>tagset</a:t>
            </a:r>
            <a:r>
              <a:rPr lang="en-US" dirty="0" smtClean="0">
                <a:latin typeface="Calibri" pitchFamily="34" charset="0"/>
              </a:rPr>
              <a:t> defines template definitions for a target format</a:t>
            </a:r>
          </a:p>
          <a:p>
            <a:pPr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</a:rPr>
              <a:t>User-defined </a:t>
            </a:r>
            <a:r>
              <a:rPr lang="en-US" dirty="0" err="1" smtClean="0">
                <a:latin typeface="Calibri" pitchFamily="34" charset="0"/>
              </a:rPr>
              <a:t>tagsets</a:t>
            </a:r>
            <a:r>
              <a:rPr lang="en-US" dirty="0" smtClean="0">
                <a:latin typeface="Calibri" pitchFamily="34" charset="0"/>
              </a:rPr>
              <a:t> can be added to existing SAS ODS </a:t>
            </a:r>
            <a:r>
              <a:rPr lang="en-US" dirty="0" err="1" smtClean="0">
                <a:latin typeface="Calibri" pitchFamily="34" charset="0"/>
              </a:rPr>
              <a:t>tagsets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Tagset</a:t>
            </a:r>
            <a:r>
              <a:rPr lang="en-US" dirty="0" smtClean="0"/>
              <a:t> – SAS Events can trigger user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991600" cy="48307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 define event </a:t>
            </a:r>
            <a:r>
              <a:rPr lang="en-US" dirty="0" smtClean="0">
                <a:solidFill>
                  <a:srgbClr val="FF0000"/>
                </a:solidFill>
              </a:rPr>
              <a:t>doc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            start:</a:t>
            </a:r>
          </a:p>
          <a:p>
            <a:pPr>
              <a:buNone/>
            </a:pPr>
            <a:r>
              <a:rPr lang="en-US" dirty="0" smtClean="0"/>
              <a:t>			trigger _parameter ;</a:t>
            </a:r>
          </a:p>
          <a:p>
            <a:pPr>
              <a:buNone/>
            </a:pPr>
            <a:r>
              <a:rPr lang="en-US" dirty="0" smtClean="0"/>
              <a:t>                	trigger _head ;</a:t>
            </a:r>
          </a:p>
          <a:p>
            <a:pPr>
              <a:buNone/>
            </a:pPr>
            <a:r>
              <a:rPr lang="en-US" dirty="0" smtClean="0"/>
              <a:t>			trigger </a:t>
            </a:r>
            <a:r>
              <a:rPr lang="en-US" dirty="0" smtClean="0">
                <a:solidFill>
                  <a:srgbClr val="FF0000"/>
                </a:solidFill>
              </a:rPr>
              <a:t>_</a:t>
            </a:r>
            <a:r>
              <a:rPr lang="en-US" dirty="0" err="1" smtClean="0">
                <a:solidFill>
                  <a:srgbClr val="FF0000"/>
                </a:solidFill>
              </a:rPr>
              <a:t>DDIInstance</a:t>
            </a:r>
            <a:r>
              <a:rPr lang="en-US" dirty="0" smtClean="0">
                <a:solidFill>
                  <a:srgbClr val="FF0000"/>
                </a:solidFill>
              </a:rPr>
              <a:t> start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            finish:</a:t>
            </a:r>
          </a:p>
          <a:p>
            <a:pPr>
              <a:buNone/>
            </a:pPr>
            <a:r>
              <a:rPr lang="en-US" dirty="0" smtClean="0"/>
              <a:t>			trigger _</a:t>
            </a:r>
            <a:r>
              <a:rPr lang="en-US" dirty="0" err="1" smtClean="0"/>
              <a:t>DDIInstance</a:t>
            </a:r>
            <a:r>
              <a:rPr lang="en-US" dirty="0" smtClean="0"/>
              <a:t> finish ;</a:t>
            </a:r>
          </a:p>
          <a:p>
            <a:pPr>
              <a:buNone/>
            </a:pPr>
            <a:r>
              <a:rPr lang="en-US" dirty="0" smtClean="0"/>
              <a:t>                     putlog '      DDI file written: ' BODY_NAME ;</a:t>
            </a:r>
          </a:p>
          <a:p>
            <a:pPr>
              <a:buNone/>
            </a:pPr>
            <a:r>
              <a:rPr lang="en-US" dirty="0" smtClean="0"/>
              <a:t>   end ;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err="1" smtClean="0"/>
              <a:t>Tagset</a:t>
            </a:r>
            <a:r>
              <a:rPr lang="en-US" dirty="0" smtClean="0"/>
              <a:t> -  User Defined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3340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 define event</a:t>
            </a:r>
            <a:r>
              <a:rPr lang="en-US" b="1" dirty="0" smtClean="0">
                <a:solidFill>
                  <a:srgbClr val="FF0000"/>
                </a:solidFill>
              </a:rPr>
              <a:t> _</a:t>
            </a:r>
            <a:r>
              <a:rPr lang="en-US" b="1" dirty="0" err="1" smtClean="0">
                <a:solidFill>
                  <a:srgbClr val="FF0000"/>
                </a:solidFill>
              </a:rPr>
              <a:t>DDIInstance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	start:</a:t>
            </a:r>
          </a:p>
          <a:p>
            <a:pPr>
              <a:buNone/>
            </a:pPr>
            <a:r>
              <a:rPr lang="en-US" dirty="0" smtClean="0"/>
              <a:t>		put '&lt;</a:t>
            </a:r>
            <a:r>
              <a:rPr lang="en-US" dirty="0" err="1" smtClean="0"/>
              <a:t>ddi:DDIInstance</a:t>
            </a:r>
            <a:r>
              <a:rPr lang="en-US" dirty="0" smtClean="0"/>
              <a:t>';</a:t>
            </a:r>
          </a:p>
          <a:p>
            <a:pPr>
              <a:buNone/>
            </a:pPr>
            <a:r>
              <a:rPr lang="en-US" dirty="0" smtClean="0"/>
              <a:t>		put ' </a:t>
            </a:r>
            <a:r>
              <a:rPr lang="en-US" dirty="0" err="1" smtClean="0"/>
              <a:t>xsi:schemaLocation</a:t>
            </a:r>
            <a:r>
              <a:rPr lang="en-US" dirty="0" smtClean="0"/>
              <a:t>="</a:t>
            </a:r>
            <a:r>
              <a:rPr lang="en-US" dirty="0" err="1" smtClean="0"/>
              <a:t>ddi:instance</a:t>
            </a:r>
            <a:r>
              <a:rPr lang="en-US" dirty="0" smtClean="0"/>
              <a:t>:' $</a:t>
            </a:r>
            <a:r>
              <a:rPr lang="en-US" dirty="0" err="1" smtClean="0"/>
              <a:t>ddi_version</a:t>
            </a:r>
            <a:r>
              <a:rPr lang="en-US" dirty="0" smtClean="0"/>
              <a:t> ' instance.xsd"' 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sz="8700" dirty="0" smtClean="0">
                <a:solidFill>
                  <a:srgbClr val="FF0000"/>
                </a:solidFill>
              </a:rPr>
              <a:t>... </a:t>
            </a:r>
            <a:r>
              <a:rPr lang="en-US" dirty="0" smtClean="0"/>
              <a:t>     '&gt;' 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ndent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putl</a:t>
            </a:r>
            <a:r>
              <a:rPr lang="en-US" dirty="0" smtClean="0"/>
              <a:t> '&lt;r:MaintainableID&gt;' 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ndent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putl</a:t>
            </a:r>
            <a:r>
              <a:rPr lang="en-US" dirty="0" smtClean="0"/>
              <a:t> '&lt;r:ID&gt;XX&lt;/r:ID&gt;' ;</a:t>
            </a:r>
          </a:p>
          <a:p>
            <a:pPr>
              <a:buNone/>
            </a:pPr>
            <a:r>
              <a:rPr lang="en-US" dirty="0" smtClean="0"/>
              <a:t>                  </a:t>
            </a:r>
            <a:r>
              <a:rPr lang="en-US" dirty="0" err="1" smtClean="0"/>
              <a:t>xdent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putl</a:t>
            </a:r>
            <a:r>
              <a:rPr lang="en-US" dirty="0" smtClean="0"/>
              <a:t> '&lt;/r:MaintainableID&gt;' 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b="1" dirty="0" smtClean="0">
                <a:solidFill>
                  <a:srgbClr val="FF0000"/>
                </a:solidFill>
              </a:rPr>
              <a:t>trigger _</a:t>
            </a:r>
            <a:r>
              <a:rPr lang="en-US" b="1" dirty="0" err="1" smtClean="0">
                <a:solidFill>
                  <a:srgbClr val="FF0000"/>
                </a:solidFill>
              </a:rPr>
              <a:t>StudyUnit</a:t>
            </a:r>
            <a:r>
              <a:rPr lang="en-US" b="1" dirty="0" smtClean="0">
                <a:solidFill>
                  <a:srgbClr val="FF0000"/>
                </a:solidFill>
              </a:rPr>
              <a:t> start 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	finish:</a:t>
            </a:r>
          </a:p>
          <a:p>
            <a:pPr>
              <a:buNone/>
            </a:pPr>
            <a:r>
              <a:rPr lang="en-US" dirty="0" smtClean="0"/>
              <a:t>		trigger _</a:t>
            </a:r>
            <a:r>
              <a:rPr lang="en-US" dirty="0" err="1" smtClean="0"/>
              <a:t>StudyUnit</a:t>
            </a:r>
            <a:r>
              <a:rPr lang="en-US" dirty="0" smtClean="0"/>
              <a:t> finish ;</a:t>
            </a:r>
          </a:p>
          <a:p>
            <a:pPr>
              <a:buNone/>
            </a:pPr>
            <a:r>
              <a:rPr lang="en-US" dirty="0" smtClean="0"/>
              <a:t>                  </a:t>
            </a:r>
            <a:r>
              <a:rPr lang="en-US" dirty="0" err="1" smtClean="0"/>
              <a:t>xdent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putl</a:t>
            </a:r>
            <a:r>
              <a:rPr lang="en-US" dirty="0" smtClean="0"/>
              <a:t> '&lt;/</a:t>
            </a:r>
            <a:r>
              <a:rPr lang="en-US" dirty="0" err="1" smtClean="0"/>
              <a:t>ddi:DDIInstance</a:t>
            </a:r>
            <a:r>
              <a:rPr lang="en-US" dirty="0" smtClean="0"/>
              <a:t>&gt;' ;</a:t>
            </a:r>
          </a:p>
          <a:p>
            <a:pPr>
              <a:buNone/>
            </a:pPr>
            <a:r>
              <a:rPr lang="en-US" dirty="0" smtClean="0"/>
              <a:t>        end ;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3810000" y="2133600"/>
            <a:ext cx="5334000" cy="3644920"/>
            <a:chOff x="3810000" y="2133600"/>
            <a:chExt cx="5334000" cy="3644920"/>
          </a:xfrm>
        </p:grpSpPr>
        <p:sp>
          <p:nvSpPr>
            <p:cNvPr id="5" name="TextBox 4"/>
            <p:cNvSpPr txBox="1"/>
            <p:nvPr/>
          </p:nvSpPr>
          <p:spPr>
            <a:xfrm>
              <a:off x="4800600" y="2362200"/>
              <a:ext cx="4343400" cy="34163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7617"/>
                  </a:solidFill>
                </a:rPr>
                <a:t>&lt;</a:t>
              </a:r>
              <a:r>
                <a:rPr lang="en-US" dirty="0" err="1" smtClean="0">
                  <a:solidFill>
                    <a:srgbClr val="FF7617"/>
                  </a:solidFill>
                </a:rPr>
                <a:t>ddi:DDIInstance</a:t>
              </a:r>
              <a:r>
                <a:rPr lang="en-US" dirty="0" smtClean="0">
                  <a:solidFill>
                    <a:srgbClr val="FF7617"/>
                  </a:solidFill>
                </a:rPr>
                <a:t> </a:t>
              </a:r>
              <a:r>
                <a:rPr lang="en-US" dirty="0" err="1" smtClean="0">
                  <a:solidFill>
                    <a:srgbClr val="FF7617"/>
                  </a:solidFill>
                </a:rPr>
                <a:t>xsi:schemaLocation</a:t>
              </a:r>
              <a:r>
                <a:rPr lang="en-US" dirty="0" smtClean="0">
                  <a:solidFill>
                    <a:srgbClr val="FF7617"/>
                  </a:solidFill>
                </a:rPr>
                <a:t>="ddi:instance:3_0_CR instance.xsd" </a:t>
              </a:r>
              <a:r>
                <a:rPr lang="en-US" dirty="0" err="1" smtClean="0">
                  <a:solidFill>
                    <a:srgbClr val="FF7617"/>
                  </a:solidFill>
                </a:rPr>
                <a:t>xmlns:a</a:t>
              </a:r>
              <a:r>
                <a:rPr lang="en-US" dirty="0" smtClean="0">
                  <a:solidFill>
                    <a:srgbClr val="FF7617"/>
                  </a:solidFill>
                </a:rPr>
                <a:t>=</a:t>
              </a:r>
            </a:p>
            <a:p>
              <a:r>
                <a:rPr lang="en-US" dirty="0" smtClean="0">
                  <a:solidFill>
                    <a:srgbClr val="FF7617"/>
                  </a:solidFill>
                </a:rPr>
                <a:t>                    ….                                                             &gt;</a:t>
              </a:r>
            </a:p>
            <a:p>
              <a:r>
                <a:rPr lang="en-US" dirty="0" smtClean="0">
                  <a:solidFill>
                    <a:srgbClr val="FF7617"/>
                  </a:solidFill>
                </a:rPr>
                <a:t>  &lt;r:MaintainableID&gt;</a:t>
              </a:r>
            </a:p>
            <a:p>
              <a:r>
                <a:rPr lang="en-US" dirty="0" smtClean="0">
                  <a:solidFill>
                    <a:srgbClr val="FF7617"/>
                  </a:solidFill>
                </a:rPr>
                <a:t>    &lt;r:ID&gt;XX&lt;/r:ID&gt;</a:t>
              </a:r>
            </a:p>
            <a:p>
              <a:r>
                <a:rPr lang="en-US" dirty="0" smtClean="0">
                  <a:solidFill>
                    <a:srgbClr val="FF7617"/>
                  </a:solidFill>
                </a:rPr>
                <a:t>  &lt;/r:MaintainableID&gt;</a:t>
              </a:r>
            </a:p>
            <a:p>
              <a:r>
                <a:rPr lang="en-US" dirty="0" smtClean="0">
                  <a:solidFill>
                    <a:srgbClr val="FF7617"/>
                  </a:solidFill>
                </a:rPr>
                <a:t>  &lt;s:StudyUnit&gt;</a:t>
              </a:r>
            </a:p>
            <a:p>
              <a:r>
                <a:rPr lang="en-US" dirty="0" smtClean="0">
                  <a:solidFill>
                    <a:srgbClr val="FF7617"/>
                  </a:solidFill>
                </a:rPr>
                <a:t>    &lt;r:MaintainableID&gt;</a:t>
              </a:r>
            </a:p>
            <a:p>
              <a:r>
                <a:rPr lang="en-US" dirty="0" smtClean="0">
                  <a:solidFill>
                    <a:srgbClr val="FF7617"/>
                  </a:solidFill>
                </a:rPr>
                <a:t>      &lt;r:ID&gt;XX&lt;/r:ID&gt;</a:t>
              </a:r>
            </a:p>
            <a:p>
              <a:r>
                <a:rPr lang="en-US" dirty="0" smtClean="0">
                  <a:solidFill>
                    <a:srgbClr val="FF7617"/>
                  </a:solidFill>
                </a:rPr>
                <a:t>    &lt;/r:MaintainableID&gt;</a:t>
              </a:r>
              <a:endParaRPr lang="en-US" dirty="0">
                <a:solidFill>
                  <a:srgbClr val="FF7617"/>
                </a:solidFill>
              </a:endParaRPr>
            </a:p>
          </p:txBody>
        </p:sp>
        <p:sp>
          <p:nvSpPr>
            <p:cNvPr id="6" name="Right Brace 5"/>
            <p:cNvSpPr/>
            <p:nvPr/>
          </p:nvSpPr>
          <p:spPr>
            <a:xfrm>
              <a:off x="3810000" y="2133600"/>
              <a:ext cx="457200" cy="2209800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>
              <a:stCxn id="6" idx="1"/>
            </p:cNvCxnSpPr>
            <p:nvPr/>
          </p:nvCxnSpPr>
          <p:spPr>
            <a:xfrm rot="10800000" flipH="1" flipV="1">
              <a:off x="4267200" y="3238500"/>
              <a:ext cx="533400" cy="1143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2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Tagset</a:t>
            </a:r>
            <a:r>
              <a:rPr lang="en-US" dirty="0" smtClean="0"/>
              <a:t> Streams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28600" y="1219200"/>
            <a:ext cx="70104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1600"/>
              <a:t>                          The CONTENTS Procedure</a:t>
            </a:r>
          </a:p>
          <a:p>
            <a:pPr marL="342900" indent="-342900"/>
            <a:endParaRPr lang="en-US" sz="1600"/>
          </a:p>
          <a:p>
            <a:pPr marL="342900" indent="-342900"/>
            <a:r>
              <a:rPr lang="en-US" sz="1600"/>
              <a:t>                   Alphabetic List of Variables and Attributes</a:t>
            </a:r>
          </a:p>
          <a:p>
            <a:pPr marL="342900" indent="-342900"/>
            <a:endParaRPr lang="en-US" sz="1600"/>
          </a:p>
          <a:p>
            <a:pPr marL="342900" indent="-342900"/>
            <a:r>
              <a:rPr lang="en-US" sz="1600"/>
              <a:t>#  Variable  Type   Len   Format   Label</a:t>
            </a:r>
          </a:p>
          <a:p>
            <a:pPr marL="342900" indent="-342900"/>
            <a:r>
              <a:rPr lang="en-US" sz="1600"/>
              <a:t>1  V1           Num     4                   ZA Study Number</a:t>
            </a:r>
          </a:p>
          <a:p>
            <a:pPr marL="342900" indent="-342900"/>
            <a:r>
              <a:rPr lang="en-US" sz="1600"/>
              <a:t>2  V2           Num     6                   Respondent Number</a:t>
            </a:r>
          </a:p>
          <a:p>
            <a:pPr marL="342900" indent="-342900"/>
            <a:r>
              <a:rPr lang="en-US" sz="1600"/>
              <a:t>3  V3           Num     3      VA.       Country</a:t>
            </a:r>
          </a:p>
          <a:p>
            <a:pPr marL="342900" indent="-342900"/>
            <a:r>
              <a:rPr lang="en-US" sz="1600"/>
              <a:t>4  V4           Num     3      VB.       Good citizen: Always vote in elections</a:t>
            </a:r>
          </a:p>
          <a:p>
            <a:pPr marL="342900" indent="-342900"/>
            <a:r>
              <a:rPr lang="en-US" sz="1600" b="1" i="1"/>
              <a:t>  </a:t>
            </a:r>
            <a:r>
              <a:rPr lang="en-US" sz="1600" b="1" i="1">
                <a:solidFill>
                  <a:srgbClr val="FF0000"/>
                </a:solidFill>
              </a:rPr>
              <a:t>event</a:t>
            </a:r>
            <a:r>
              <a:rPr lang="en-US" sz="1600" b="1" i="1"/>
              <a:t> row</a:t>
            </a:r>
          </a:p>
          <a:p>
            <a:pPr marL="342900" indent="-342900"/>
            <a:r>
              <a:rPr lang="en-US" sz="1600" b="1"/>
              <a:t>5  V5           Num     3      VC.      Good citizen: Never try to evade taxes</a:t>
            </a: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512763" y="3743325"/>
            <a:ext cx="3048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665163" y="3971925"/>
            <a:ext cx="3754437" cy="2165350"/>
            <a:chOff x="419" y="2502"/>
            <a:chExt cx="2365" cy="1364"/>
          </a:xfrm>
        </p:grpSpPr>
        <p:sp>
          <p:nvSpPr>
            <p:cNvPr id="8" name="Text Box 12"/>
            <p:cNvSpPr txBox="1">
              <a:spLocks noChangeArrowheads="1"/>
            </p:cNvSpPr>
            <p:nvPr/>
          </p:nvSpPr>
          <p:spPr bwMode="auto">
            <a:xfrm>
              <a:off x="662" y="2790"/>
              <a:ext cx="1664" cy="2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DE" sz="1600" b="1">
                  <a:solidFill>
                    <a:srgbClr val="FF0000"/>
                  </a:solidFill>
                </a:rPr>
                <a:t>Stream </a:t>
              </a:r>
              <a:r>
                <a:rPr lang="de-DE" sz="1600" b="1">
                  <a:solidFill>
                    <a:srgbClr val="FF0000"/>
                  </a:solidFill>
                  <a:latin typeface="Courier New" pitchFamily="49" charset="0"/>
                </a:rPr>
                <a:t>VariableScheme</a:t>
              </a:r>
              <a:endParaRPr lang="en-US" sz="1600" b="1">
                <a:solidFill>
                  <a:srgbClr val="FF0000"/>
                </a:solidFill>
                <a:latin typeface="Courier New" pitchFamily="49" charset="0"/>
              </a:endParaRPr>
            </a:p>
          </p:txBody>
        </p:sp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672" y="3222"/>
              <a:ext cx="1680" cy="2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600" b="1">
                  <a:solidFill>
                    <a:srgbClr val="FF0000"/>
                  </a:solidFill>
                </a:rPr>
                <a:t>Stream </a:t>
              </a:r>
              <a:r>
                <a:rPr lang="de-DE" sz="1600" b="1">
                  <a:solidFill>
                    <a:srgbClr val="FF0000"/>
                  </a:solidFill>
                  <a:latin typeface="Courier New" pitchFamily="49" charset="0"/>
                </a:rPr>
                <a:t>CategoryScheme</a:t>
              </a:r>
              <a:endParaRPr lang="en-US" sz="1600" b="1">
                <a:solidFill>
                  <a:srgbClr val="FF0000"/>
                </a:solidFill>
                <a:latin typeface="Courier New" pitchFamily="49" charset="0"/>
              </a:endParaRPr>
            </a:p>
          </p:txBody>
        </p:sp>
        <p:sp>
          <p:nvSpPr>
            <p:cNvPr id="10" name="Text Box 15"/>
            <p:cNvSpPr txBox="1">
              <a:spLocks noChangeArrowheads="1"/>
            </p:cNvSpPr>
            <p:nvPr/>
          </p:nvSpPr>
          <p:spPr bwMode="auto">
            <a:xfrm>
              <a:off x="672" y="3654"/>
              <a:ext cx="2112" cy="2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600" b="1">
                  <a:solidFill>
                    <a:srgbClr val="FF0000"/>
                  </a:solidFill>
                </a:rPr>
                <a:t>Stream </a:t>
              </a:r>
              <a:r>
                <a:rPr lang="de-DE" sz="1600" b="1">
                  <a:solidFill>
                    <a:srgbClr val="FF0000"/>
                  </a:solidFill>
                  <a:latin typeface="Courier New" pitchFamily="49" charset="0"/>
                </a:rPr>
                <a:t>PhysicalDataProduct</a:t>
              </a:r>
              <a:endParaRPr lang="en-US" sz="1600" b="1">
                <a:solidFill>
                  <a:srgbClr val="FF0000"/>
                </a:solidFill>
                <a:latin typeface="Courier New" pitchFamily="49" charset="0"/>
              </a:endParaRPr>
            </a:p>
          </p:txBody>
        </p:sp>
        <p:cxnSp>
          <p:nvCxnSpPr>
            <p:cNvPr id="11" name="AutoShape 18"/>
            <p:cNvCxnSpPr>
              <a:cxnSpLocks noChangeShapeType="1"/>
              <a:stCxn id="6" idx="2"/>
              <a:endCxn id="8" idx="1"/>
            </p:cNvCxnSpPr>
            <p:nvPr/>
          </p:nvCxnSpPr>
          <p:spPr bwMode="auto">
            <a:xfrm rot="16200000" flipH="1">
              <a:off x="349" y="2572"/>
              <a:ext cx="394" cy="253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2" name="AutoShape 19"/>
            <p:cNvCxnSpPr>
              <a:cxnSpLocks noChangeShapeType="1"/>
              <a:stCxn id="6" idx="2"/>
              <a:endCxn id="9" idx="1"/>
            </p:cNvCxnSpPr>
            <p:nvPr/>
          </p:nvCxnSpPr>
          <p:spPr bwMode="auto">
            <a:xfrm rot="16200000" flipH="1">
              <a:off x="133" y="2788"/>
              <a:ext cx="826" cy="253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3" name="AutoShape 20"/>
            <p:cNvCxnSpPr>
              <a:cxnSpLocks noChangeShapeType="1"/>
              <a:stCxn id="6" idx="2"/>
              <a:endCxn id="10" idx="1"/>
            </p:cNvCxnSpPr>
            <p:nvPr/>
          </p:nvCxnSpPr>
          <p:spPr bwMode="auto">
            <a:xfrm rot="16200000" flipH="1">
              <a:off x="-83" y="3004"/>
              <a:ext cx="1258" cy="253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  <p:grpSp>
        <p:nvGrpSpPr>
          <p:cNvPr id="14" name="Group 26"/>
          <p:cNvGrpSpPr>
            <a:grpSpLocks/>
          </p:cNvGrpSpPr>
          <p:nvPr/>
        </p:nvGrpSpPr>
        <p:grpSpPr bwMode="auto">
          <a:xfrm>
            <a:off x="3675063" y="4246563"/>
            <a:ext cx="4935537" cy="663575"/>
            <a:chOff x="2315" y="2675"/>
            <a:chExt cx="3109" cy="418"/>
          </a:xfrm>
        </p:grpSpPr>
        <p:sp>
          <p:nvSpPr>
            <p:cNvPr id="15" name="Text Box 5"/>
            <p:cNvSpPr txBox="1">
              <a:spLocks noChangeArrowheads="1"/>
            </p:cNvSpPr>
            <p:nvPr/>
          </p:nvSpPr>
          <p:spPr bwMode="auto">
            <a:xfrm>
              <a:off x="3024" y="2675"/>
              <a:ext cx="2400" cy="41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600"/>
                <a:t>DDI LogicalProduct - VariableScheme</a:t>
              </a:r>
            </a:p>
            <a:p>
              <a:pPr>
                <a:spcBef>
                  <a:spcPct val="30000"/>
                </a:spcBef>
              </a:pPr>
              <a:r>
                <a:rPr lang="de-DE" sz="1600"/>
                <a:t>Definition of Variable V5 with label</a:t>
              </a:r>
              <a:endParaRPr lang="en-US" sz="1600"/>
            </a:p>
          </p:txBody>
        </p:sp>
        <p:cxnSp>
          <p:nvCxnSpPr>
            <p:cNvPr id="16" name="AutoShape 22"/>
            <p:cNvCxnSpPr>
              <a:cxnSpLocks noChangeShapeType="1"/>
              <a:stCxn id="8" idx="3"/>
              <a:endCxn id="15" idx="1"/>
            </p:cNvCxnSpPr>
            <p:nvPr/>
          </p:nvCxnSpPr>
          <p:spPr bwMode="auto">
            <a:xfrm flipV="1">
              <a:off x="2315" y="2884"/>
              <a:ext cx="709" cy="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  <p:grpSp>
        <p:nvGrpSpPr>
          <p:cNvPr id="17" name="Group 27"/>
          <p:cNvGrpSpPr>
            <a:grpSpLocks/>
          </p:cNvGrpSpPr>
          <p:nvPr/>
        </p:nvGrpSpPr>
        <p:grpSpPr bwMode="auto">
          <a:xfrm>
            <a:off x="3733800" y="4946650"/>
            <a:ext cx="4876800" cy="663575"/>
            <a:chOff x="2352" y="3116"/>
            <a:chExt cx="3072" cy="418"/>
          </a:xfrm>
        </p:grpSpPr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3024" y="3116"/>
              <a:ext cx="2400" cy="41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600"/>
                <a:t>DDI LogicalProduct - CategoryScheme</a:t>
              </a:r>
            </a:p>
            <a:p>
              <a:pPr>
                <a:spcBef>
                  <a:spcPct val="30000"/>
                </a:spcBef>
              </a:pPr>
              <a:r>
                <a:rPr lang="de-DE" sz="1600"/>
                <a:t>Definition of VC used by variable V5</a:t>
              </a:r>
              <a:endParaRPr lang="en-US" sz="1600"/>
            </a:p>
          </p:txBody>
        </p:sp>
        <p:cxnSp>
          <p:nvCxnSpPr>
            <p:cNvPr id="19" name="AutoShape 23"/>
            <p:cNvCxnSpPr>
              <a:cxnSpLocks noChangeShapeType="1"/>
              <a:stCxn id="9" idx="3"/>
              <a:endCxn id="18" idx="1"/>
            </p:cNvCxnSpPr>
            <p:nvPr/>
          </p:nvCxnSpPr>
          <p:spPr bwMode="auto">
            <a:xfrm>
              <a:off x="2352" y="3322"/>
              <a:ext cx="672" cy="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  <p:grpSp>
        <p:nvGrpSpPr>
          <p:cNvPr id="20" name="Group 30"/>
          <p:cNvGrpSpPr>
            <a:grpSpLocks/>
          </p:cNvGrpSpPr>
          <p:nvPr/>
        </p:nvGrpSpPr>
        <p:grpSpPr bwMode="auto">
          <a:xfrm>
            <a:off x="4419600" y="5638800"/>
            <a:ext cx="4191000" cy="663575"/>
            <a:chOff x="2784" y="3552"/>
            <a:chExt cx="2640" cy="418"/>
          </a:xfrm>
        </p:grpSpPr>
        <p:sp>
          <p:nvSpPr>
            <p:cNvPr id="21" name="Text Box 7"/>
            <p:cNvSpPr txBox="1">
              <a:spLocks noChangeArrowheads="1"/>
            </p:cNvSpPr>
            <p:nvPr/>
          </p:nvSpPr>
          <p:spPr bwMode="auto">
            <a:xfrm>
              <a:off x="3024" y="3552"/>
              <a:ext cx="2400" cy="41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600"/>
                <a:t>DDI PhysicalDataProduct - Width</a:t>
              </a:r>
            </a:p>
            <a:p>
              <a:pPr>
                <a:spcBef>
                  <a:spcPct val="30000"/>
                </a:spcBef>
              </a:pPr>
              <a:r>
                <a:rPr lang="de-DE" sz="1600"/>
                <a:t>Width definition of variable v5: 3</a:t>
              </a:r>
              <a:endParaRPr lang="en-US" sz="1600"/>
            </a:p>
          </p:txBody>
        </p:sp>
        <p:cxnSp>
          <p:nvCxnSpPr>
            <p:cNvPr id="22" name="AutoShape 24"/>
            <p:cNvCxnSpPr>
              <a:cxnSpLocks noChangeShapeType="1"/>
              <a:stCxn id="10" idx="3"/>
              <a:endCxn id="21" idx="1"/>
            </p:cNvCxnSpPr>
            <p:nvPr/>
          </p:nvCxnSpPr>
          <p:spPr bwMode="auto">
            <a:xfrm>
              <a:off x="2784" y="3760"/>
              <a:ext cx="240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763000" cy="1143000"/>
          </a:xfrm>
        </p:spPr>
        <p:txBody>
          <a:bodyPr>
            <a:noAutofit/>
          </a:bodyPr>
          <a:lstStyle/>
          <a:p>
            <a:pPr algn="r"/>
            <a:r>
              <a:rPr lang="en-US" sz="3600" dirty="0" smtClean="0"/>
              <a:t>Row event triggers a cascade of events</a:t>
            </a:r>
            <a:br>
              <a:rPr lang="en-US" sz="3600" dirty="0" smtClean="0"/>
            </a:br>
            <a:r>
              <a:rPr lang="en-US" sz="3600" dirty="0" smtClean="0"/>
              <a:t>writing to multiple streams</a:t>
            </a:r>
            <a:endParaRPr lang="en-US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066800"/>
            <a:ext cx="5715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define event </a:t>
            </a:r>
            <a:r>
              <a:rPr lang="en-US" dirty="0" smtClean="0">
                <a:solidFill>
                  <a:srgbClr val="FF0000"/>
                </a:solidFill>
              </a:rPr>
              <a:t>row </a:t>
            </a:r>
            <a:r>
              <a:rPr lang="en-US" dirty="0" smtClean="0"/>
              <a:t>;</a:t>
            </a:r>
          </a:p>
          <a:p>
            <a:r>
              <a:rPr lang="en-US" dirty="0" smtClean="0"/>
              <a:t>            start:</a:t>
            </a:r>
          </a:p>
          <a:p>
            <a:r>
              <a:rPr lang="en-US" dirty="0" smtClean="0"/>
              <a:t>                break / if ^</a:t>
            </a:r>
            <a:r>
              <a:rPr lang="en-US" dirty="0" err="1" smtClean="0"/>
              <a:t>cmp</a:t>
            </a:r>
            <a:r>
              <a:rPr lang="en-US" dirty="0" smtClean="0"/>
              <a:t>( section, 'body' ) ;</a:t>
            </a:r>
          </a:p>
          <a:p>
            <a:r>
              <a:rPr lang="en-US" dirty="0" smtClean="0"/>
              <a:t>                do /if </a:t>
            </a:r>
            <a:r>
              <a:rPr lang="en-US" dirty="0" err="1" smtClean="0"/>
              <a:t>cmp</a:t>
            </a:r>
            <a:r>
              <a:rPr lang="en-US" dirty="0" smtClean="0"/>
              <a:t>( $proc, 'Contents' ) ;</a:t>
            </a:r>
          </a:p>
          <a:p>
            <a:r>
              <a:rPr lang="en-US" dirty="0" smtClean="0"/>
              <a:t>                    do / if </a:t>
            </a:r>
            <a:r>
              <a:rPr lang="en-US" dirty="0" err="1" smtClean="0"/>
              <a:t>cmp</a:t>
            </a:r>
            <a:r>
              <a:rPr lang="en-US" dirty="0" smtClean="0"/>
              <a:t>( $leaf, 'Attributes' ) ; 		break ;</a:t>
            </a:r>
          </a:p>
          <a:p>
            <a:r>
              <a:rPr lang="en-US" dirty="0" smtClean="0"/>
              <a:t>                        </a:t>
            </a:r>
            <a:r>
              <a:rPr lang="en-US" dirty="0" err="1" smtClean="0"/>
              <a:t>ndent</a:t>
            </a:r>
            <a:r>
              <a:rPr lang="en-US" dirty="0" smtClean="0"/>
              <a:t> ;</a:t>
            </a:r>
          </a:p>
          <a:p>
            <a:r>
              <a:rPr lang="en-US" dirty="0" smtClean="0"/>
              <a:t>                        </a:t>
            </a:r>
            <a:r>
              <a:rPr lang="en-US" dirty="0" err="1" smtClean="0"/>
              <a:t>putl</a:t>
            </a:r>
            <a:r>
              <a:rPr lang="en-US" dirty="0" smtClean="0"/>
              <a:t> '&lt;</a:t>
            </a:r>
            <a:r>
              <a:rPr lang="en-US" dirty="0" err="1" smtClean="0"/>
              <a:t>OneAttribute</a:t>
            </a:r>
            <a:r>
              <a:rPr lang="en-US" dirty="0" smtClean="0"/>
              <a:t>&gt;' ;</a:t>
            </a:r>
          </a:p>
          <a:p>
            <a:r>
              <a:rPr lang="en-US" dirty="0" smtClean="0"/>
              <a:t>                    else / if </a:t>
            </a:r>
            <a:r>
              <a:rPr lang="en-US" dirty="0" err="1" smtClean="0"/>
              <a:t>cmp</a:t>
            </a:r>
            <a:r>
              <a:rPr lang="en-US" dirty="0" smtClean="0"/>
              <a:t>( $leaf, '</a:t>
            </a:r>
            <a:r>
              <a:rPr lang="en-US" dirty="0" err="1" smtClean="0"/>
              <a:t>EngineHost</a:t>
            </a:r>
            <a:r>
              <a:rPr lang="en-US" dirty="0" smtClean="0"/>
              <a:t>' ) ; 		break ;</a:t>
            </a:r>
          </a:p>
          <a:p>
            <a:r>
              <a:rPr lang="en-US" dirty="0" smtClean="0"/>
              <a:t>                        </a:t>
            </a:r>
            <a:r>
              <a:rPr lang="en-US" dirty="0" err="1" smtClean="0"/>
              <a:t>ndent</a:t>
            </a:r>
            <a:r>
              <a:rPr lang="en-US" dirty="0" smtClean="0"/>
              <a:t> ;</a:t>
            </a:r>
          </a:p>
          <a:p>
            <a:r>
              <a:rPr lang="en-US" dirty="0" smtClean="0"/>
              <a:t>                        </a:t>
            </a:r>
            <a:r>
              <a:rPr lang="en-US" dirty="0" err="1" smtClean="0"/>
              <a:t>putl</a:t>
            </a:r>
            <a:r>
              <a:rPr lang="en-US" dirty="0" smtClean="0"/>
              <a:t> '&lt;</a:t>
            </a:r>
            <a:r>
              <a:rPr lang="en-US" dirty="0" err="1" smtClean="0"/>
              <a:t>OneEngineHost</a:t>
            </a:r>
            <a:r>
              <a:rPr lang="en-US" dirty="0" smtClean="0"/>
              <a:t>&gt;' ;</a:t>
            </a:r>
          </a:p>
          <a:p>
            <a:r>
              <a:rPr lang="en-US" dirty="0" smtClean="0"/>
              <a:t>                    else / if </a:t>
            </a:r>
            <a:r>
              <a:rPr lang="en-US" dirty="0" err="1" smtClean="0"/>
              <a:t>cmp</a:t>
            </a:r>
            <a:r>
              <a:rPr lang="en-US" dirty="0" smtClean="0"/>
              <a:t>( $leaf, 'Variables' ) ; 		 		</a:t>
            </a:r>
            <a:r>
              <a:rPr lang="en-US" b="1" dirty="0" smtClean="0">
                <a:solidFill>
                  <a:srgbClr val="FF0000"/>
                </a:solidFill>
              </a:rPr>
              <a:t>trigger _</a:t>
            </a:r>
            <a:r>
              <a:rPr lang="en-US" b="1" dirty="0" err="1" smtClean="0">
                <a:solidFill>
                  <a:srgbClr val="FF0000"/>
                </a:solidFill>
              </a:rPr>
              <a:t>master_variable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start ;</a:t>
            </a:r>
          </a:p>
          <a:p>
            <a:r>
              <a:rPr lang="en-US" dirty="0" smtClean="0"/>
              <a:t>                    done ;</a:t>
            </a:r>
          </a:p>
          <a:p>
            <a:r>
              <a:rPr lang="en-US" dirty="0" smtClean="0"/>
              <a:t>                else ;</a:t>
            </a:r>
          </a:p>
          <a:p>
            <a:r>
              <a:rPr lang="en-US" dirty="0" smtClean="0"/>
              <a:t>                    break ;</a:t>
            </a:r>
          </a:p>
          <a:p>
            <a:r>
              <a:rPr lang="en-US" dirty="0" smtClean="0"/>
              <a:t>                done ;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4876800" y="2819400"/>
            <a:ext cx="4267200" cy="1828800"/>
            <a:chOff x="4876800" y="2819400"/>
            <a:chExt cx="4267200" cy="1828800"/>
          </a:xfrm>
        </p:grpSpPr>
        <p:sp>
          <p:nvSpPr>
            <p:cNvPr id="5" name="TextBox 4"/>
            <p:cNvSpPr txBox="1"/>
            <p:nvPr/>
          </p:nvSpPr>
          <p:spPr>
            <a:xfrm>
              <a:off x="5105400" y="2819400"/>
              <a:ext cx="4038600" cy="120032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define event _</a:t>
              </a:r>
              <a:r>
                <a:rPr lang="en-US" dirty="0" err="1" smtClean="0"/>
                <a:t>master_variable</a:t>
              </a:r>
              <a:r>
                <a:rPr lang="en-US" dirty="0" smtClean="0"/>
                <a:t> ;</a:t>
              </a:r>
            </a:p>
            <a:p>
              <a:r>
                <a:rPr lang="en-US" dirty="0" smtClean="0"/>
                <a:t>     start:</a:t>
              </a:r>
            </a:p>
            <a:p>
              <a:r>
                <a:rPr lang="en-US" dirty="0" smtClean="0"/>
                <a:t>	trigger _Concept start ;</a:t>
              </a:r>
            </a:p>
            <a:p>
              <a:r>
                <a:rPr lang="en-US" dirty="0" smtClean="0"/>
                <a:t>	trigger _Variable start ;</a:t>
              </a:r>
              <a:endParaRPr lang="en-US" dirty="0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 rot="5400000" flipH="1" flipV="1">
              <a:off x="4533900" y="3771900"/>
              <a:ext cx="1219200" cy="533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43200" y="0"/>
            <a:ext cx="5943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Here the &lt;l:Variable&gt; element is written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52400" y="838200"/>
            <a:ext cx="3048000" cy="4419599"/>
          </a:xfrm>
          <a:ln>
            <a:solidFill>
              <a:schemeClr val="accent1"/>
            </a:solidFill>
          </a:ln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2500" dirty="0" smtClean="0"/>
              <a:t>define event _Variable ;</a:t>
            </a:r>
          </a:p>
          <a:p>
            <a:pPr>
              <a:buNone/>
            </a:pPr>
            <a:r>
              <a:rPr lang="en-US" sz="2500" dirty="0" smtClean="0"/>
              <a:t>	start:</a:t>
            </a:r>
          </a:p>
          <a:p>
            <a:pPr>
              <a:buNone/>
            </a:pPr>
            <a:r>
              <a:rPr lang="en-US" sz="2500" dirty="0" smtClean="0"/>
              <a:t>		flush ;</a:t>
            </a:r>
          </a:p>
          <a:p>
            <a:pPr>
              <a:buNone/>
            </a:pPr>
            <a:r>
              <a:rPr lang="en-US" sz="2500" dirty="0" smtClean="0"/>
              <a:t>		</a:t>
            </a:r>
            <a:r>
              <a:rPr lang="en-US" sz="2500" b="1" dirty="0" smtClean="0">
                <a:solidFill>
                  <a:srgbClr val="FF0000"/>
                </a:solidFill>
              </a:rPr>
              <a:t>open </a:t>
            </a:r>
            <a:r>
              <a:rPr lang="en-US" sz="2500" b="1" dirty="0" err="1" smtClean="0">
                <a:solidFill>
                  <a:srgbClr val="FF0000"/>
                </a:solidFill>
              </a:rPr>
              <a:t>LogicalProduct</a:t>
            </a:r>
            <a:r>
              <a:rPr lang="en-US" sz="2500" b="1" dirty="0" smtClean="0">
                <a:solidFill>
                  <a:srgbClr val="FF0000"/>
                </a:solidFill>
              </a:rPr>
              <a:t> ;</a:t>
            </a:r>
          </a:p>
          <a:p>
            <a:pPr>
              <a:buNone/>
            </a:pPr>
            <a:r>
              <a:rPr lang="en-US" sz="2500" dirty="0" smtClean="0"/>
              <a:t>		</a:t>
            </a:r>
            <a:r>
              <a:rPr lang="en-US" sz="2500" dirty="0" err="1" smtClean="0"/>
              <a:t>putl</a:t>
            </a:r>
            <a:r>
              <a:rPr lang="en-US" sz="2500" dirty="0" smtClean="0"/>
              <a:t> '&lt;l:Variable&gt;' ;</a:t>
            </a:r>
          </a:p>
          <a:p>
            <a:pPr>
              <a:buNone/>
            </a:pPr>
            <a:r>
              <a:rPr lang="en-US" sz="2500" dirty="0" smtClean="0"/>
              <a:t>		flush ;</a:t>
            </a:r>
          </a:p>
          <a:p>
            <a:pPr>
              <a:buNone/>
            </a:pPr>
            <a:r>
              <a:rPr lang="en-US" sz="2500" dirty="0" smtClean="0"/>
              <a:t>		close ;</a:t>
            </a:r>
          </a:p>
          <a:p>
            <a:pPr>
              <a:buNone/>
            </a:pPr>
            <a:r>
              <a:rPr lang="en-US" sz="2500" dirty="0" smtClean="0"/>
              <a:t>	finish:</a:t>
            </a:r>
          </a:p>
          <a:p>
            <a:pPr>
              <a:buNone/>
            </a:pPr>
            <a:r>
              <a:rPr lang="en-US" sz="2500" dirty="0" smtClean="0"/>
              <a:t>		flush ;</a:t>
            </a:r>
          </a:p>
          <a:p>
            <a:pPr>
              <a:buNone/>
            </a:pPr>
            <a:r>
              <a:rPr lang="en-US" sz="2500" dirty="0" smtClean="0"/>
              <a:t>		open </a:t>
            </a:r>
            <a:r>
              <a:rPr lang="en-US" sz="2500" dirty="0" err="1" smtClean="0"/>
              <a:t>LogicalProduct</a:t>
            </a:r>
            <a:r>
              <a:rPr lang="en-US" sz="2500" dirty="0" smtClean="0"/>
              <a:t> ;</a:t>
            </a:r>
          </a:p>
          <a:p>
            <a:pPr>
              <a:buNone/>
            </a:pPr>
            <a:r>
              <a:rPr lang="en-US" sz="2500" dirty="0" smtClean="0"/>
              <a:t>		</a:t>
            </a:r>
            <a:r>
              <a:rPr lang="en-US" sz="2500" dirty="0" err="1" smtClean="0"/>
              <a:t>ndent</a:t>
            </a:r>
            <a:r>
              <a:rPr lang="en-US" sz="2500" dirty="0" smtClean="0"/>
              <a:t> ;</a:t>
            </a:r>
          </a:p>
          <a:p>
            <a:pPr>
              <a:buNone/>
            </a:pPr>
            <a:r>
              <a:rPr lang="en-US" sz="2500" dirty="0" smtClean="0"/>
              <a:t>		</a:t>
            </a:r>
            <a:r>
              <a:rPr lang="en-US" sz="2500" dirty="0" err="1" smtClean="0"/>
              <a:t>putl</a:t>
            </a:r>
            <a:r>
              <a:rPr lang="en-US" sz="2500" dirty="0" smtClean="0"/>
              <a:t> '&lt;r:IdentifiableID&gt;' ;</a:t>
            </a:r>
          </a:p>
          <a:p>
            <a:pPr>
              <a:buNone/>
            </a:pPr>
            <a:r>
              <a:rPr lang="en-US" sz="2500" dirty="0" smtClean="0"/>
              <a:t>		</a:t>
            </a:r>
            <a:r>
              <a:rPr lang="en-US" sz="2500" dirty="0" err="1" smtClean="0"/>
              <a:t>ndent</a:t>
            </a:r>
            <a:r>
              <a:rPr lang="en-US" sz="2500" dirty="0" smtClean="0"/>
              <a:t> ;</a:t>
            </a:r>
          </a:p>
          <a:p>
            <a:pPr>
              <a:buNone/>
            </a:pPr>
            <a:r>
              <a:rPr lang="en-US" sz="2500" dirty="0" smtClean="0"/>
              <a:t>		put '&lt;r:ID&gt;Variable_' ;</a:t>
            </a:r>
          </a:p>
          <a:p>
            <a:pPr>
              <a:buNone/>
            </a:pPr>
            <a:r>
              <a:rPr lang="en-US" sz="2500" dirty="0" smtClean="0"/>
              <a:t>		put </a:t>
            </a:r>
            <a:r>
              <a:rPr lang="en-US" sz="2500" dirty="0" smtClean="0">
                <a:solidFill>
                  <a:srgbClr val="FF0000"/>
                </a:solidFill>
              </a:rPr>
              <a:t>$</a:t>
            </a:r>
            <a:r>
              <a:rPr lang="en-US" sz="2500" dirty="0" err="1" smtClean="0">
                <a:solidFill>
                  <a:srgbClr val="FF0000"/>
                </a:solidFill>
              </a:rPr>
              <a:t>variable_name</a:t>
            </a:r>
            <a:r>
              <a:rPr lang="en-US" sz="2500" dirty="0" smtClean="0"/>
              <a:t> ;</a:t>
            </a:r>
          </a:p>
          <a:p>
            <a:pPr>
              <a:buNone/>
            </a:pPr>
            <a:r>
              <a:rPr lang="en-US" sz="2500" dirty="0" smtClean="0"/>
              <a:t>		</a:t>
            </a:r>
            <a:r>
              <a:rPr lang="en-US" sz="2500" dirty="0" err="1" smtClean="0"/>
              <a:t>putl</a:t>
            </a:r>
            <a:r>
              <a:rPr lang="en-US" sz="2500" dirty="0" smtClean="0"/>
              <a:t> '&lt;/r:ID&gt;' ;</a:t>
            </a:r>
          </a:p>
          <a:p>
            <a:pPr>
              <a:buNone/>
            </a:pPr>
            <a:r>
              <a:rPr lang="en-US" sz="2500" dirty="0" smtClean="0"/>
              <a:t>		put '&lt;r:Name&gt;' ;</a:t>
            </a:r>
          </a:p>
          <a:p>
            <a:pPr>
              <a:buNone/>
            </a:pPr>
            <a:r>
              <a:rPr lang="en-US" sz="2500" dirty="0" smtClean="0"/>
              <a:t>		put </a:t>
            </a:r>
            <a:r>
              <a:rPr lang="en-US" sz="2500" dirty="0" smtClean="0">
                <a:solidFill>
                  <a:schemeClr val="accent1"/>
                </a:solidFill>
              </a:rPr>
              <a:t>$</a:t>
            </a:r>
            <a:r>
              <a:rPr lang="en-US" sz="2500" dirty="0" err="1" smtClean="0">
                <a:solidFill>
                  <a:schemeClr val="accent1"/>
                </a:solidFill>
              </a:rPr>
              <a:t>variable_name</a:t>
            </a:r>
            <a:r>
              <a:rPr lang="en-US" sz="2500" dirty="0" smtClean="0"/>
              <a:t> ;</a:t>
            </a:r>
          </a:p>
          <a:p>
            <a:pPr>
              <a:buNone/>
            </a:pPr>
            <a:r>
              <a:rPr lang="en-US" sz="2500" dirty="0" smtClean="0"/>
              <a:t>		</a:t>
            </a:r>
            <a:r>
              <a:rPr lang="en-US" sz="2500" dirty="0" err="1" smtClean="0"/>
              <a:t>putl</a:t>
            </a:r>
            <a:r>
              <a:rPr lang="en-US" sz="2500" dirty="0" smtClean="0"/>
              <a:t> '&lt;/r:Name&gt;' ;</a:t>
            </a:r>
          </a:p>
          <a:p>
            <a:pPr>
              <a:buNone/>
            </a:pPr>
            <a:r>
              <a:rPr lang="en-US" sz="2500" dirty="0" smtClean="0"/>
              <a:t>		</a:t>
            </a:r>
            <a:r>
              <a:rPr lang="en-US" sz="2500" dirty="0" err="1" smtClean="0"/>
              <a:t>xdent</a:t>
            </a:r>
            <a:r>
              <a:rPr lang="en-US" sz="2500" dirty="0" smtClean="0"/>
              <a:t> ;</a:t>
            </a:r>
          </a:p>
          <a:p>
            <a:pPr>
              <a:buNone/>
            </a:pPr>
            <a:endParaRPr lang="en-US" sz="14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429000" y="1371600"/>
            <a:ext cx="3200400" cy="4754563"/>
          </a:xfrm>
          <a:ln>
            <a:solidFill>
              <a:schemeClr val="accent1"/>
            </a:solidFill>
          </a:ln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putl</a:t>
            </a:r>
            <a:r>
              <a:rPr lang="en-US" dirty="0" smtClean="0"/>
              <a:t> '&lt;/r:IdentifiableID&gt;' ;</a:t>
            </a:r>
          </a:p>
          <a:p>
            <a:pPr>
              <a:buNone/>
            </a:pPr>
            <a:r>
              <a:rPr lang="en-US" dirty="0" smtClean="0"/>
              <a:t>	put '&lt;r:Label&gt;' ;</a:t>
            </a:r>
          </a:p>
          <a:p>
            <a:pPr>
              <a:buNone/>
            </a:pPr>
            <a:r>
              <a:rPr lang="en-US" dirty="0" smtClean="0"/>
              <a:t>	put </a:t>
            </a:r>
            <a:r>
              <a:rPr lang="en-US" dirty="0" smtClean="0">
                <a:solidFill>
                  <a:schemeClr val="accent3"/>
                </a:solidFill>
              </a:rPr>
              <a:t>$</a:t>
            </a:r>
            <a:r>
              <a:rPr lang="en-US" dirty="0" err="1" smtClean="0">
                <a:solidFill>
                  <a:schemeClr val="accent3"/>
                </a:solidFill>
              </a:rPr>
              <a:t>variable_label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putl</a:t>
            </a:r>
            <a:r>
              <a:rPr lang="en-US" dirty="0" smtClean="0"/>
              <a:t> '&lt;/r:Label&gt;' 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putl</a:t>
            </a:r>
            <a:r>
              <a:rPr lang="en-US" dirty="0" smtClean="0"/>
              <a:t> '&lt;l:ConceptReference&gt;' 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ndent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putl</a:t>
            </a:r>
            <a:r>
              <a:rPr lang="en-US" dirty="0" smtClean="0"/>
              <a:t> '&lt;r:Reference&gt;' 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ndent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	put '&lt;r:ID&gt;Concept_' ;</a:t>
            </a:r>
          </a:p>
          <a:p>
            <a:pPr>
              <a:buNone/>
            </a:pPr>
            <a:r>
              <a:rPr lang="en-US" dirty="0" smtClean="0"/>
              <a:t>	put </a:t>
            </a:r>
            <a:r>
              <a:rPr lang="en-US" dirty="0" smtClean="0">
                <a:solidFill>
                  <a:schemeClr val="accent2"/>
                </a:solidFill>
              </a:rPr>
              <a:t>$</a:t>
            </a:r>
            <a:r>
              <a:rPr lang="en-US" dirty="0" err="1" smtClean="0">
                <a:solidFill>
                  <a:schemeClr val="accent2"/>
                </a:solidFill>
              </a:rPr>
              <a:t>variable_name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putl</a:t>
            </a:r>
            <a:r>
              <a:rPr lang="en-US" dirty="0" smtClean="0"/>
              <a:t> '&lt;/r:ID&gt;' 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xdent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putl</a:t>
            </a:r>
            <a:r>
              <a:rPr lang="en-US" dirty="0" smtClean="0"/>
              <a:t> '&lt;/r:Reference&gt;' 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xdent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putl</a:t>
            </a:r>
            <a:r>
              <a:rPr lang="en-US" dirty="0" smtClean="0"/>
              <a:t> '&lt;/l:ConceptReference&gt;' 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xdent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putl</a:t>
            </a:r>
            <a:r>
              <a:rPr lang="en-US" dirty="0" smtClean="0"/>
              <a:t> '&lt;/l:Variable&gt;' ;</a:t>
            </a:r>
          </a:p>
          <a:p>
            <a:pPr>
              <a:buNone/>
            </a:pPr>
            <a:r>
              <a:rPr lang="en-US" dirty="0" smtClean="0"/>
              <a:t>	flush ;</a:t>
            </a:r>
          </a:p>
          <a:p>
            <a:pPr>
              <a:buNone/>
            </a:pPr>
            <a:r>
              <a:rPr lang="en-US" dirty="0" smtClean="0"/>
              <a:t>	close ;</a:t>
            </a:r>
          </a:p>
          <a:p>
            <a:pPr>
              <a:buNone/>
            </a:pPr>
            <a:r>
              <a:rPr lang="en-US" dirty="0" smtClean="0"/>
              <a:t>end;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562600" y="2667000"/>
            <a:ext cx="3581400" cy="2954655"/>
            <a:chOff x="5562600" y="2667000"/>
            <a:chExt cx="3581400" cy="2954655"/>
          </a:xfrm>
        </p:grpSpPr>
        <p:sp>
          <p:nvSpPr>
            <p:cNvPr id="7" name="TextBox 6"/>
            <p:cNvSpPr txBox="1"/>
            <p:nvPr/>
          </p:nvSpPr>
          <p:spPr>
            <a:xfrm>
              <a:off x="6781800" y="2667000"/>
              <a:ext cx="2362200" cy="29546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accent6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&lt;l:Variable&gt;</a:t>
              </a:r>
            </a:p>
            <a:p>
              <a:r>
                <a:rPr lang="en-US" sz="1400" dirty="0" smtClean="0"/>
                <a:t>  &lt;r:IdentifiableID&gt;</a:t>
              </a:r>
            </a:p>
            <a:p>
              <a:r>
                <a:rPr lang="en-US" sz="1400" dirty="0" smtClean="0"/>
                <a:t>    &lt;r:ID&gt;Variable_</a:t>
              </a:r>
              <a:r>
                <a:rPr lang="en-US" sz="1400" dirty="0" smtClean="0">
                  <a:solidFill>
                    <a:srgbClr val="FF0000"/>
                  </a:solidFill>
                </a:rPr>
                <a:t>V3</a:t>
              </a:r>
              <a:r>
                <a:rPr lang="en-US" sz="1400" dirty="0" smtClean="0"/>
                <a:t>&lt;/r:ID&gt;</a:t>
              </a:r>
            </a:p>
            <a:p>
              <a:r>
                <a:rPr lang="en-US" sz="1400" dirty="0" smtClean="0"/>
                <a:t>    &lt;r:Name&gt;</a:t>
              </a:r>
              <a:r>
                <a:rPr lang="en-US" sz="1400" dirty="0" smtClean="0">
                  <a:solidFill>
                    <a:schemeClr val="accent1"/>
                  </a:solidFill>
                </a:rPr>
                <a:t>V3</a:t>
              </a:r>
              <a:r>
                <a:rPr lang="en-US" sz="1400" dirty="0" smtClean="0"/>
                <a:t>&lt;/r:Name&gt;</a:t>
              </a:r>
            </a:p>
            <a:p>
              <a:r>
                <a:rPr lang="en-US" sz="1400" dirty="0" smtClean="0"/>
                <a:t>  &lt;/r:IdentifiableID&gt;</a:t>
              </a:r>
            </a:p>
            <a:p>
              <a:r>
                <a:rPr lang="en-US" sz="1400" dirty="0" smtClean="0"/>
                <a:t>  &lt;r:Label&gt;</a:t>
              </a:r>
              <a:r>
                <a:rPr lang="en-US" sz="1400" dirty="0" smtClean="0">
                  <a:solidFill>
                    <a:schemeClr val="accent3"/>
                  </a:solidFill>
                </a:rPr>
                <a:t>Country</a:t>
              </a:r>
              <a:r>
                <a:rPr lang="en-US" sz="1400" dirty="0" smtClean="0"/>
                <a:t>&lt;/r:Label&gt;</a:t>
              </a:r>
            </a:p>
            <a:p>
              <a:r>
                <a:rPr lang="en-US" sz="1400" dirty="0" smtClean="0"/>
                <a:t>  </a:t>
              </a:r>
              <a:r>
                <a:rPr lang="pt-BR" sz="1400" dirty="0" smtClean="0"/>
                <a:t>&lt;l:ConceptReference&gt;</a:t>
              </a:r>
              <a:endParaRPr lang="en-US" sz="1400" dirty="0" smtClean="0"/>
            </a:p>
            <a:p>
              <a:r>
                <a:rPr lang="pt-BR" sz="1400" dirty="0" smtClean="0"/>
                <a:t>    &lt;r:Reference&gt;</a:t>
              </a:r>
              <a:endParaRPr lang="en-US" sz="1400" dirty="0" smtClean="0"/>
            </a:p>
            <a:p>
              <a:r>
                <a:rPr lang="pt-BR" sz="1400" dirty="0" smtClean="0"/>
                <a:t>      &lt;r:ID&gt;Concept_</a:t>
              </a:r>
              <a:r>
                <a:rPr lang="pt-BR" sz="1400" dirty="0" smtClean="0">
                  <a:solidFill>
                    <a:schemeClr val="accent2"/>
                  </a:solidFill>
                </a:rPr>
                <a:t>V3</a:t>
              </a:r>
              <a:r>
                <a:rPr lang="pt-BR" sz="1400" dirty="0" smtClean="0"/>
                <a:t>&lt;/r:ID&gt;</a:t>
              </a:r>
              <a:endParaRPr lang="en-US" sz="1400" dirty="0" smtClean="0"/>
            </a:p>
            <a:p>
              <a:r>
                <a:rPr lang="pt-BR" sz="1400" dirty="0" smtClean="0"/>
                <a:t>    &lt;/r:Reference&gt;</a:t>
              </a:r>
              <a:endParaRPr lang="en-US" sz="1400" dirty="0" smtClean="0"/>
            </a:p>
            <a:p>
              <a:r>
                <a:rPr lang="pt-BR" sz="1400" dirty="0" smtClean="0"/>
                <a:t>  </a:t>
              </a:r>
              <a:r>
                <a:rPr lang="en-US" sz="1400" dirty="0" smtClean="0"/>
                <a:t>&lt;/l:ConceptReference&gt;</a:t>
              </a:r>
            </a:p>
            <a:p>
              <a:r>
                <a:rPr lang="en-US" sz="1400" dirty="0" smtClean="0"/>
                <a:t>&lt;/l:Variable&gt;</a:t>
              </a:r>
            </a:p>
            <a:p>
              <a:endParaRPr lang="en-US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5562600" y="3581400"/>
              <a:ext cx="2667000" cy="838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Outputting the Streams</a:t>
            </a:r>
            <a:endParaRPr lang="en-US" sz="36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486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/>
              <a:t>	define event _</a:t>
            </a:r>
            <a:r>
              <a:rPr lang="en-US" sz="2400" dirty="0" err="1" smtClean="0"/>
              <a:t>StudyUnit</a:t>
            </a:r>
            <a:r>
              <a:rPr lang="en-US" sz="2400" dirty="0" smtClean="0"/>
              <a:t> ;</a:t>
            </a:r>
          </a:p>
          <a:p>
            <a:pPr>
              <a:buNone/>
            </a:pPr>
            <a:r>
              <a:rPr lang="en-US" sz="2400" dirty="0" smtClean="0"/>
              <a:t>                    …</a:t>
            </a:r>
          </a:p>
          <a:p>
            <a:pPr>
              <a:buNone/>
            </a:pPr>
            <a:r>
              <a:rPr lang="en-US" sz="2400" dirty="0" smtClean="0"/>
              <a:t>			finish:</a:t>
            </a:r>
          </a:p>
          <a:p>
            <a:pPr>
              <a:buNone/>
            </a:pPr>
            <a:r>
              <a:rPr lang="en-US" sz="2400" dirty="0" smtClean="0"/>
              <a:t>				trigger _</a:t>
            </a:r>
            <a:r>
              <a:rPr lang="en-US" sz="2400" dirty="0" err="1" smtClean="0"/>
              <a:t>ConceptualComponent</a:t>
            </a:r>
            <a:r>
              <a:rPr lang="en-US" sz="2400" dirty="0" smtClean="0"/>
              <a:t> finish ;</a:t>
            </a:r>
          </a:p>
          <a:p>
            <a:pPr>
              <a:buNone/>
            </a:pPr>
            <a:r>
              <a:rPr lang="en-US" sz="2400" dirty="0" smtClean="0"/>
              <a:t>				</a:t>
            </a:r>
            <a:r>
              <a:rPr lang="en-US" sz="2400" b="1" dirty="0" err="1" smtClean="0">
                <a:solidFill>
                  <a:srgbClr val="FF0000"/>
                </a:solidFill>
              </a:rPr>
              <a:t>putstream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ConceptualComponent</a:t>
            </a:r>
            <a:r>
              <a:rPr lang="en-US" sz="2400" b="1" dirty="0" smtClean="0">
                <a:solidFill>
                  <a:srgbClr val="FF0000"/>
                </a:solidFill>
              </a:rPr>
              <a:t> ;</a:t>
            </a:r>
          </a:p>
          <a:p>
            <a:pPr>
              <a:buNone/>
            </a:pPr>
            <a:r>
              <a:rPr lang="en-US" sz="2400" dirty="0" smtClean="0"/>
              <a:t>				</a:t>
            </a:r>
            <a:r>
              <a:rPr lang="en-US" sz="2400" dirty="0" err="1" smtClean="0"/>
              <a:t>delstream</a:t>
            </a:r>
            <a:r>
              <a:rPr lang="en-US" sz="2400" dirty="0" smtClean="0"/>
              <a:t> </a:t>
            </a:r>
            <a:r>
              <a:rPr lang="en-US" sz="2400" dirty="0" err="1" smtClean="0"/>
              <a:t>ConceptualComponent</a:t>
            </a:r>
            <a:r>
              <a:rPr lang="en-US" sz="2400" dirty="0" smtClean="0"/>
              <a:t> ;</a:t>
            </a:r>
          </a:p>
          <a:p>
            <a:pPr>
              <a:buNone/>
            </a:pPr>
            <a:r>
              <a:rPr lang="en-US" sz="2400" dirty="0" smtClean="0"/>
              <a:t>				trigger _</a:t>
            </a:r>
            <a:r>
              <a:rPr lang="en-US" sz="2400" dirty="0" err="1" smtClean="0"/>
              <a:t>LogicalProduct</a:t>
            </a:r>
            <a:r>
              <a:rPr lang="en-US" sz="2400" dirty="0" smtClean="0"/>
              <a:t> finish ;</a:t>
            </a:r>
          </a:p>
          <a:p>
            <a:pPr>
              <a:buNone/>
            </a:pPr>
            <a:r>
              <a:rPr lang="en-US" sz="2400" dirty="0" smtClean="0"/>
              <a:t>				</a:t>
            </a:r>
            <a:r>
              <a:rPr lang="en-US" sz="2400" b="1" dirty="0" err="1" smtClean="0">
                <a:solidFill>
                  <a:srgbClr val="FF0000"/>
                </a:solidFill>
              </a:rPr>
              <a:t>putstream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LogicalProduct</a:t>
            </a:r>
            <a:r>
              <a:rPr lang="en-US" sz="2400" b="1" dirty="0" smtClean="0">
                <a:solidFill>
                  <a:srgbClr val="FF0000"/>
                </a:solidFill>
              </a:rPr>
              <a:t> ;</a:t>
            </a:r>
          </a:p>
          <a:p>
            <a:pPr>
              <a:buNone/>
            </a:pPr>
            <a:r>
              <a:rPr lang="en-US" sz="2400" dirty="0" smtClean="0"/>
              <a:t>				</a:t>
            </a:r>
            <a:r>
              <a:rPr lang="en-US" sz="2400" dirty="0" err="1" smtClean="0"/>
              <a:t>delstream</a:t>
            </a:r>
            <a:r>
              <a:rPr lang="en-US" sz="2400" dirty="0" smtClean="0"/>
              <a:t> </a:t>
            </a:r>
            <a:r>
              <a:rPr lang="en-US" sz="2400" dirty="0" err="1" smtClean="0"/>
              <a:t>LogicalProduct</a:t>
            </a:r>
            <a:r>
              <a:rPr lang="en-US" sz="2400" dirty="0" smtClean="0"/>
              <a:t> ;</a:t>
            </a:r>
          </a:p>
          <a:p>
            <a:pPr>
              <a:buNone/>
            </a:pPr>
            <a:r>
              <a:rPr lang="en-US" sz="2400" dirty="0" smtClean="0"/>
              <a:t>	            </a:t>
            </a:r>
            <a:r>
              <a:rPr lang="en-US" sz="2400" dirty="0" err="1" smtClean="0"/>
              <a:t>xdent</a:t>
            </a:r>
            <a:r>
              <a:rPr lang="en-US" sz="2400" dirty="0" smtClean="0"/>
              <a:t> ;</a:t>
            </a:r>
          </a:p>
          <a:p>
            <a:pPr>
              <a:buNone/>
            </a:pPr>
            <a:r>
              <a:rPr lang="en-US" sz="2400" dirty="0" smtClean="0"/>
              <a:t>				</a:t>
            </a:r>
            <a:r>
              <a:rPr lang="en-US" sz="2400" dirty="0" err="1" smtClean="0"/>
              <a:t>putl</a:t>
            </a:r>
            <a:r>
              <a:rPr lang="en-US" sz="2400" dirty="0" smtClean="0"/>
              <a:t> '&lt;/s:StudyUnit&gt;' ;</a:t>
            </a:r>
          </a:p>
          <a:p>
            <a:pPr>
              <a:buNone/>
            </a:pPr>
            <a:r>
              <a:rPr lang="en-US" sz="2400" dirty="0" smtClean="0"/>
              <a:t>		end;</a:t>
            </a: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</a:t>
            </a:r>
            <a:r>
              <a:rPr lang="en-US" dirty="0" err="1" smtClean="0"/>
              <a:t>Tagset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48307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/*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specifiying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the DDI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tagset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as ODS destination and opening a file */</a:t>
            </a:r>
          </a:p>
          <a:p>
            <a:pPr>
              <a:buNone/>
            </a:pPr>
            <a:r>
              <a:rPr lang="en-US" dirty="0" err="1" smtClean="0"/>
              <a:t>ods</a:t>
            </a:r>
            <a:r>
              <a:rPr lang="en-US" dirty="0" smtClean="0"/>
              <a:t> tagsets.DDI file='ddi.xml' encoding='utf-8';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proc contents data=</a:t>
            </a:r>
            <a:r>
              <a:rPr lang="en-US" dirty="0" err="1" smtClean="0"/>
              <a:t>library.mySASdata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run;</a:t>
            </a:r>
          </a:p>
          <a:p>
            <a:pPr>
              <a:buNone/>
            </a:pPr>
            <a:r>
              <a:rPr lang="en-US" dirty="0" smtClean="0"/>
              <a:t>proc report data=</a:t>
            </a:r>
            <a:r>
              <a:rPr lang="en-US" dirty="0" err="1" smtClean="0"/>
              <a:t>userFormats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run;</a:t>
            </a:r>
          </a:p>
          <a:p>
            <a:pPr>
              <a:buNone/>
            </a:pPr>
            <a:r>
              <a:rPr lang="en-US" dirty="0" smtClean="0"/>
              <a:t>proc freq data=</a:t>
            </a:r>
            <a:r>
              <a:rPr lang="en-US" dirty="0" err="1" smtClean="0"/>
              <a:t>library.mySASdata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run;</a:t>
            </a:r>
          </a:p>
          <a:p>
            <a:pPr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/* closing the ODS destination for DDI */</a:t>
            </a:r>
          </a:p>
          <a:p>
            <a:pPr>
              <a:buNone/>
            </a:pPr>
            <a:r>
              <a:rPr lang="en-US" dirty="0" err="1" smtClean="0"/>
              <a:t>ods</a:t>
            </a:r>
            <a:r>
              <a:rPr lang="en-US" dirty="0" smtClean="0"/>
              <a:t> tagsets.DDI close;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914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http://www.ddialliance.org/index.html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941581"/>
            <a:ext cx="6324600" cy="534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3810000" cy="4754563"/>
          </a:xfrm>
        </p:spPr>
        <p:txBody>
          <a:bodyPr>
            <a:normAutofit fontScale="85000" lnSpcReduction="10000"/>
          </a:bodyPr>
          <a:lstStyle/>
          <a:p>
            <a:r>
              <a:rPr lang="en-US" b="1" cap="all" dirty="0" smtClean="0"/>
              <a:t>LARRY HOYLE </a:t>
            </a:r>
          </a:p>
          <a:p>
            <a:r>
              <a:rPr lang="en-US" dirty="0" smtClean="0"/>
              <a:t>Institute for Policy and Social Research </a:t>
            </a:r>
          </a:p>
          <a:p>
            <a:r>
              <a:rPr lang="en-US" dirty="0" smtClean="0"/>
              <a:t>University of Kansas </a:t>
            </a:r>
          </a:p>
          <a:p>
            <a:r>
              <a:rPr lang="en-US" dirty="0" smtClean="0"/>
              <a:t>1541 Lilac Road, 607 Blake </a:t>
            </a:r>
          </a:p>
          <a:p>
            <a:r>
              <a:rPr lang="en-US" dirty="0" smtClean="0"/>
              <a:t>Lawrence, KS 66044-3177 </a:t>
            </a:r>
          </a:p>
          <a:p>
            <a:r>
              <a:rPr lang="en-US" dirty="0" smtClean="0"/>
              <a:t>USA</a:t>
            </a:r>
          </a:p>
          <a:p>
            <a:r>
              <a:rPr lang="en-US" dirty="0" smtClean="0"/>
              <a:t>+1 785-864-9110 </a:t>
            </a:r>
          </a:p>
          <a:p>
            <a:r>
              <a:rPr lang="en-US" u="sng" dirty="0" smtClean="0"/>
              <a:t>LarryHoyle@ku.edu</a:t>
            </a:r>
            <a:endParaRPr lang="en-US" dirty="0" smtClean="0"/>
          </a:p>
          <a:p>
            <a:r>
              <a:rPr lang="en-US" u="sng" dirty="0" smtClean="0"/>
              <a:t>www.ipsr.ku.edu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495800" y="1371600"/>
            <a:ext cx="4191000" cy="4754563"/>
          </a:xfrm>
        </p:spPr>
        <p:txBody>
          <a:bodyPr>
            <a:normAutofit fontScale="85000" lnSpcReduction="10000"/>
          </a:bodyPr>
          <a:lstStyle/>
          <a:p>
            <a:r>
              <a:rPr lang="en-US" b="1" cap="all" dirty="0" smtClean="0"/>
              <a:t>Joachim Wackerow</a:t>
            </a:r>
            <a:endParaRPr lang="en-US" dirty="0" smtClean="0"/>
          </a:p>
          <a:p>
            <a:r>
              <a:rPr lang="en-US" dirty="0" smtClean="0"/>
              <a:t>GESIS-ZUMA (Centre for Survey Research and Methodology, German Social Science Infrastructure Services)</a:t>
            </a:r>
          </a:p>
          <a:p>
            <a:r>
              <a:rPr lang="en-US" dirty="0" smtClean="0"/>
              <a:t>B2, 1</a:t>
            </a:r>
          </a:p>
          <a:p>
            <a:r>
              <a:rPr lang="en-US" dirty="0" smtClean="0"/>
              <a:t>68159 Mannheim</a:t>
            </a:r>
          </a:p>
          <a:p>
            <a:r>
              <a:rPr lang="en-US" dirty="0" smtClean="0"/>
              <a:t>Germany</a:t>
            </a:r>
          </a:p>
          <a:p>
            <a:r>
              <a:rPr lang="en-US" dirty="0" smtClean="0"/>
              <a:t>+49 621 1246 262</a:t>
            </a:r>
          </a:p>
          <a:p>
            <a:r>
              <a:rPr lang="en-US" u="sng" dirty="0" smtClean="0"/>
              <a:t>joachim.wackerow@gesis.org</a:t>
            </a:r>
            <a:endParaRPr lang="en-US" dirty="0" smtClean="0"/>
          </a:p>
          <a:p>
            <a:r>
              <a:rPr lang="en-US" u="sng" dirty="0" smtClean="0"/>
              <a:t>www.gesis.org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this?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066800"/>
            <a:ext cx="8751954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Data in these forms leave us with questions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0" y="3352800"/>
            <a:ext cx="8686800" cy="2971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Technical</a:t>
            </a:r>
          </a:p>
          <a:p>
            <a:pPr lvl="1"/>
            <a:r>
              <a:rPr lang="en-US" dirty="0" smtClean="0"/>
              <a:t>How is sex coded?  How is fee scaled? Is percent a proportion?</a:t>
            </a:r>
          </a:p>
          <a:p>
            <a:r>
              <a:rPr lang="en-US" sz="2400" dirty="0" smtClean="0"/>
              <a:t>“Business”</a:t>
            </a:r>
          </a:p>
          <a:p>
            <a:pPr lvl="1"/>
            <a:r>
              <a:rPr lang="en-US" dirty="0" smtClean="0"/>
              <a:t>In what currency is fee?   What does avocado mean?</a:t>
            </a:r>
          </a:p>
          <a:p>
            <a:r>
              <a:rPr lang="en-US" sz="2400" dirty="0" smtClean="0"/>
              <a:t>Discovery</a:t>
            </a:r>
          </a:p>
          <a:p>
            <a:pPr lvl="1"/>
            <a:r>
              <a:rPr lang="en-US" dirty="0" smtClean="0"/>
              <a:t>Where do the data live? Who created? When? Where? Why?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/>
          <a:srcRect t="41830" r="12658" b="12003"/>
          <a:stretch>
            <a:fillRect/>
          </a:stretch>
        </p:blipFill>
        <p:spPr bwMode="auto">
          <a:xfrm>
            <a:off x="228600" y="762000"/>
            <a:ext cx="867295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These questions are addressed by </a:t>
            </a:r>
            <a:r>
              <a:rPr lang="en-US" b="1" dirty="0" smtClean="0"/>
              <a:t>metadata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r>
              <a:rPr lang="en-US" dirty="0" smtClean="0"/>
              <a:t>Data about data</a:t>
            </a:r>
          </a:p>
          <a:p>
            <a:pPr lvl="1"/>
            <a:r>
              <a:rPr lang="en-US" dirty="0" smtClean="0"/>
              <a:t>Sometimes categorized as “Technical” and “Business”</a:t>
            </a:r>
          </a:p>
          <a:p>
            <a:pPr lvl="1"/>
            <a:r>
              <a:rPr lang="en-US" dirty="0" smtClean="0"/>
              <a:t>Paper </a:t>
            </a:r>
            <a:r>
              <a:rPr lang="en-US" dirty="0" err="1" smtClean="0"/>
              <a:t>vs</a:t>
            </a:r>
            <a:r>
              <a:rPr lang="en-US" dirty="0" smtClean="0"/>
              <a:t> electronic</a:t>
            </a:r>
          </a:p>
          <a:p>
            <a:pPr lvl="1"/>
            <a:r>
              <a:rPr lang="en-US" dirty="0" smtClean="0"/>
              <a:t>Structured </a:t>
            </a:r>
            <a:r>
              <a:rPr lang="en-US" dirty="0" err="1" smtClean="0"/>
              <a:t>vs</a:t>
            </a:r>
            <a:r>
              <a:rPr lang="en-US" dirty="0" smtClean="0"/>
              <a:t> unstructured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Machine Actionable </a:t>
            </a:r>
            <a:r>
              <a:rPr lang="en-US" b="1" dirty="0" smtClean="0"/>
              <a:t>Metadata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just in machine readable format</a:t>
            </a:r>
          </a:p>
          <a:p>
            <a:r>
              <a:rPr lang="en-US" dirty="0" smtClean="0"/>
              <a:t>In a well defined structure </a:t>
            </a:r>
          </a:p>
          <a:p>
            <a:pPr lvl="1"/>
            <a:r>
              <a:rPr lang="en-US" dirty="0" smtClean="0"/>
              <a:t>Could be XML or could be properties of objects</a:t>
            </a:r>
          </a:p>
          <a:p>
            <a:pPr lvl="1"/>
            <a:r>
              <a:rPr lang="en-US" dirty="0" smtClean="0"/>
              <a:t>A program can use this  information</a:t>
            </a:r>
          </a:p>
          <a:p>
            <a:pPr lvl="1"/>
            <a:r>
              <a:rPr lang="en-US" dirty="0" smtClean="0"/>
              <a:t>Metadata can be used in various combinations</a:t>
            </a:r>
          </a:p>
          <a:p>
            <a:pPr lvl="2"/>
            <a:r>
              <a:rPr lang="en-US" dirty="0" smtClean="0"/>
              <a:t>Presented as a codebook</a:t>
            </a:r>
          </a:p>
          <a:p>
            <a:pPr lvl="2"/>
            <a:r>
              <a:rPr lang="en-US" dirty="0" smtClean="0"/>
              <a:t>Offered as a Web service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52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 Documentation Initiative (DDI)</a:t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http://www.ddialliance.org/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 standard for the compilation, presentation, and exchange of documentation for datasets in the social and behavioral sciences</a:t>
            </a:r>
          </a:p>
          <a:p>
            <a:r>
              <a:rPr lang="en-US" sz="2800" dirty="0" smtClean="0"/>
              <a:t>XML based</a:t>
            </a:r>
          </a:p>
          <a:p>
            <a:r>
              <a:rPr lang="en-US" sz="2800" dirty="0" smtClean="0"/>
              <a:t>Begun 1995, first public release 2000</a:t>
            </a:r>
          </a:p>
          <a:p>
            <a:r>
              <a:rPr lang="en-US" sz="2800" dirty="0" smtClean="0"/>
              <a:t>Version 3 planned for June</a:t>
            </a:r>
          </a:p>
          <a:p>
            <a:r>
              <a:rPr lang="en-US" sz="2800" dirty="0" smtClean="0"/>
              <a:t>Life-cycle of data  - from conception to re-use</a:t>
            </a:r>
          </a:p>
          <a:p>
            <a:r>
              <a:rPr lang="en-US" sz="2800" dirty="0" smtClean="0"/>
              <a:t>Metadata and data can be included in the same file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of Data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SGF Paper 137-2008, Larry Hoyle and Joachim Wackerow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00200"/>
            <a:ext cx="8283537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1060</TotalTime>
  <Words>2320</Words>
  <Application>Microsoft Office PowerPoint</Application>
  <PresentationFormat>On-screen Show (4:3)</PresentationFormat>
  <Paragraphs>477</Paragraphs>
  <Slides>39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Exporting SAS Datasets to DDI 3 XML files: Data, Metadata, and More Metadata</vt:lpstr>
      <vt:lpstr>What would you do with these data if this were all you were given?</vt:lpstr>
      <vt:lpstr>Would this be better?</vt:lpstr>
      <vt:lpstr>What about this?</vt:lpstr>
      <vt:lpstr>Data in these forms leave us with questions</vt:lpstr>
      <vt:lpstr>These questions are addressed by metadata</vt:lpstr>
      <vt:lpstr>Machine Actionable Metadata</vt:lpstr>
      <vt:lpstr>Data Documentation Initiative (DDI) http://www.ddialliance.org/ </vt:lpstr>
      <vt:lpstr>Life Cycle of Data</vt:lpstr>
      <vt:lpstr>DDI Features</vt:lpstr>
      <vt:lpstr>More DDI Features </vt:lpstr>
      <vt:lpstr>Central DDI Modules</vt:lpstr>
      <vt:lpstr>Study Unit</vt:lpstr>
      <vt:lpstr>Data Collection Module</vt:lpstr>
      <vt:lpstr>Logical Product  Module</vt:lpstr>
      <vt:lpstr>Physical Storage  Module</vt:lpstr>
      <vt:lpstr>From SAS Dataset to DDI File Two Approaches</vt:lpstr>
      <vt:lpstr>From SAS Dataset to DDI File Gathering the Metadata</vt:lpstr>
      <vt:lpstr>Join information from:</vt:lpstr>
      <vt:lpstr>Labels </vt:lpstr>
      <vt:lpstr>Formats – native SAS format</vt:lpstr>
      <vt:lpstr>Formats - user</vt:lpstr>
      <vt:lpstr>Formats – there might also be extraneous user formats</vt:lpstr>
      <vt:lpstr>Integrity Constraints</vt:lpstr>
      <vt:lpstr>Data Step Approach</vt:lpstr>
      <vt:lpstr>“Non Technical” Metadata</vt:lpstr>
      <vt:lpstr>Technical Metadata</vt:lpstr>
      <vt:lpstr>Metadata – implied from format</vt:lpstr>
      <vt:lpstr>Data can be written in the XML too</vt:lpstr>
      <vt:lpstr>User Written Tagset</vt:lpstr>
      <vt:lpstr>Tagset – SAS Events can trigger user events</vt:lpstr>
      <vt:lpstr>Tagset -  User Defined Events</vt:lpstr>
      <vt:lpstr>Tagset Streams</vt:lpstr>
      <vt:lpstr>Row event triggers a cascade of events writing to multiple streams</vt:lpstr>
      <vt:lpstr>Here the &lt;l:Variable&gt; element is written</vt:lpstr>
      <vt:lpstr>Outputting the Streams</vt:lpstr>
      <vt:lpstr>Using the Tagset</vt:lpstr>
      <vt:lpstr>http://www.ddialliance.org/index.html</vt:lpstr>
      <vt:lpstr>Questions?</vt:lpstr>
    </vt:vector>
  </TitlesOfParts>
  <Company>University of Kansas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SAS Datasets to DDI 3 XML files Data, metadata, and more metadata</dc:title>
  <dc:creator>lhoyle</dc:creator>
  <cp:lastModifiedBy>lhoyle</cp:lastModifiedBy>
  <cp:revision>125</cp:revision>
  <dcterms:created xsi:type="dcterms:W3CDTF">2008-01-19T17:27:53Z</dcterms:created>
  <dcterms:modified xsi:type="dcterms:W3CDTF">2008-02-27T15:12:31Z</dcterms:modified>
</cp:coreProperties>
</file>